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1"/>
    <p:sldMasterId id="2147483660" r:id="rId3"/>
    <p:sldMasterId id="2147483672" r:id="rId4"/>
    <p:sldMasterId id="2147483684" r:id="rId5"/>
    <p:sldMasterId id="2147483696" r:id="rId6"/>
    <p:sldMasterId id="2147483708" r:id="rId7"/>
    <p:sldMasterId id="2147483720" r:id="rId8"/>
    <p:sldMasterId id="2147483732" r:id="rId9"/>
    <p:sldMasterId id="2147483744" r:id="rId10"/>
    <p:sldMasterId id="2147483756" r:id="rId11"/>
    <p:sldMasterId id="2147483768" r:id="rId12"/>
    <p:sldMasterId id="2147483780" r:id="rId13"/>
    <p:sldMasterId id="2147483792" r:id="rId14"/>
    <p:sldMasterId id="2147483804" r:id="rId15"/>
    <p:sldMasterId id="2147483816" r:id="rId16"/>
  </p:sldMasterIdLst>
  <p:notesMasterIdLst>
    <p:notesMasterId r:id="rId23"/>
  </p:notesMasterIdLst>
  <p:sldIdLst>
    <p:sldId id="256" r:id="rId17"/>
    <p:sldId id="258" r:id="rId18"/>
    <p:sldId id="261" r:id="rId19"/>
    <p:sldId id="262" r:id="rId20"/>
    <p:sldId id="321" r:id="rId21"/>
    <p:sldId id="263" r:id="rId22"/>
    <p:sldId id="264" r:id="rId24"/>
    <p:sldId id="295" r:id="rId25"/>
    <p:sldId id="294" r:id="rId26"/>
    <p:sldId id="322" r:id="rId27"/>
    <p:sldId id="323" r:id="rId28"/>
    <p:sldId id="324" r:id="rId29"/>
    <p:sldId id="270" r:id="rId30"/>
    <p:sldId id="296" r:id="rId31"/>
    <p:sldId id="282" r:id="rId32"/>
    <p:sldId id="276" r:id="rId33"/>
    <p:sldId id="269" r:id="rId34"/>
    <p:sldId id="284" r:id="rId35"/>
    <p:sldId id="286" r:id="rId36"/>
    <p:sldId id="275" r:id="rId37"/>
    <p:sldId id="277" r:id="rId38"/>
    <p:sldId id="285" r:id="rId39"/>
    <p:sldId id="319" r:id="rId40"/>
    <p:sldId id="297" r:id="rId41"/>
    <p:sldId id="279" r:id="rId42"/>
    <p:sldId id="281" r:id="rId43"/>
    <p:sldId id="287" r:id="rId44"/>
    <p:sldId id="288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7878"/>
    <a:srgbClr val="005A9C"/>
    <a:srgbClr val="008A3D"/>
    <a:srgbClr val="7030A0"/>
    <a:srgbClr val="E6B624"/>
    <a:srgbClr val="FFBD0B"/>
    <a:srgbClr val="F8E57F"/>
    <a:srgbClr val="FDE11C"/>
    <a:srgbClr val="005A8C"/>
    <a:srgbClr val="989E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1"/>
  </p:normalViewPr>
  <p:slideViewPr>
    <p:cSldViewPr snapToGrid="0" snapToObjects="1">
      <p:cViewPr varScale="1">
        <p:scale>
          <a:sx n="133" d="100"/>
          <a:sy n="133" d="100"/>
        </p:scale>
        <p:origin x="432" y="54"/>
      </p:cViewPr>
      <p:guideLst>
        <p:guide orient="horz" pos="238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slide" Target="slides/slide28.xml"/><Relationship Id="rId44" Type="http://schemas.openxmlformats.org/officeDocument/2006/relationships/slide" Target="slides/slide27.xml"/><Relationship Id="rId43" Type="http://schemas.openxmlformats.org/officeDocument/2006/relationships/slide" Target="slides/slide26.xml"/><Relationship Id="rId42" Type="http://schemas.openxmlformats.org/officeDocument/2006/relationships/slide" Target="slides/slide25.xml"/><Relationship Id="rId41" Type="http://schemas.openxmlformats.org/officeDocument/2006/relationships/slide" Target="slides/slide24.xml"/><Relationship Id="rId40" Type="http://schemas.openxmlformats.org/officeDocument/2006/relationships/slide" Target="slides/slide23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2.xml"/><Relationship Id="rId38" Type="http://schemas.openxmlformats.org/officeDocument/2006/relationships/slide" Target="slides/slide21.xml"/><Relationship Id="rId37" Type="http://schemas.openxmlformats.org/officeDocument/2006/relationships/slide" Target="slides/slide20.xml"/><Relationship Id="rId36" Type="http://schemas.openxmlformats.org/officeDocument/2006/relationships/slide" Target="slides/slide19.xml"/><Relationship Id="rId35" Type="http://schemas.openxmlformats.org/officeDocument/2006/relationships/slide" Target="slides/slide18.xml"/><Relationship Id="rId34" Type="http://schemas.openxmlformats.org/officeDocument/2006/relationships/slide" Target="slides/slide17.xml"/><Relationship Id="rId33" Type="http://schemas.openxmlformats.org/officeDocument/2006/relationships/slide" Target="slides/slide16.xml"/><Relationship Id="rId32" Type="http://schemas.openxmlformats.org/officeDocument/2006/relationships/slide" Target="slides/slide15.xml"/><Relationship Id="rId31" Type="http://schemas.openxmlformats.org/officeDocument/2006/relationships/slide" Target="slides/slide14.xml"/><Relationship Id="rId30" Type="http://schemas.openxmlformats.org/officeDocument/2006/relationships/slide" Target="slides/slide13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8" Type="http://schemas.openxmlformats.org/officeDocument/2006/relationships/slide" Target="slides/slide11.xml"/><Relationship Id="rId27" Type="http://schemas.openxmlformats.org/officeDocument/2006/relationships/slide" Target="slides/slide10.xml"/><Relationship Id="rId26" Type="http://schemas.openxmlformats.org/officeDocument/2006/relationships/slide" Target="slides/slide9.xml"/><Relationship Id="rId25" Type="http://schemas.openxmlformats.org/officeDocument/2006/relationships/slide" Target="slides/slide8.xml"/><Relationship Id="rId24" Type="http://schemas.openxmlformats.org/officeDocument/2006/relationships/slide" Target="slides/slide7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6.xml"/><Relationship Id="rId21" Type="http://schemas.openxmlformats.org/officeDocument/2006/relationships/slide" Target="slides/slide5.xml"/><Relationship Id="rId20" Type="http://schemas.openxmlformats.org/officeDocument/2006/relationships/slide" Target="slides/slide4.xml"/><Relationship Id="rId2" Type="http://schemas.openxmlformats.org/officeDocument/2006/relationships/theme" Target="theme/theme1.xml"/><Relationship Id="rId19" Type="http://schemas.openxmlformats.org/officeDocument/2006/relationships/slide" Target="slides/slide3.xml"/><Relationship Id="rId18" Type="http://schemas.openxmlformats.org/officeDocument/2006/relationships/slide" Target="slides/slide2.xml"/><Relationship Id="rId17" Type="http://schemas.openxmlformats.org/officeDocument/2006/relationships/slide" Target="slides/slide1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true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9B5DD-0274-BF45-B4C5-62E173E8F634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true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16669-4A9E-2244-B321-FE3C257B743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en-US"/>
              <a:t>say that local networks also have discovery</a:t>
            </a:r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en-US"/>
              <a:t>give examples of IoT mashups. Maybe figures?</a:t>
            </a:r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en-US"/>
              <a:t>Browser based</a:t>
            </a:r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en-US"/>
              <a:t>electron + Vue application, extensible</a:t>
            </a:r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838200" y="3428999"/>
            <a:ext cx="10515600" cy="139258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1524000" y="5000977"/>
            <a:ext cx="9144000" cy="113735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pic>
        <p:nvPicPr>
          <p:cNvPr id="6" name="グラフィックス 5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529" y="444985"/>
            <a:ext cx="4840942" cy="28943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9330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93E591-CC8D-C74E-8EED-098A7FB5E64D}" type="datetime1">
              <a:rPr lang="en-CA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8" name="グラフィックス 7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065610" y="5778835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838200" y="3428999"/>
            <a:ext cx="10515600" cy="139258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1524000" y="5000977"/>
            <a:ext cx="9144000" cy="113735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pic>
        <p:nvPicPr>
          <p:cNvPr id="6" name="グラフィックス 5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529" y="444985"/>
            <a:ext cx="4840942" cy="28943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9321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sp>
        <p:nvSpPr>
          <p:cNvPr id="8" name="Date Placeholder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29AB1E-7FD9-0A40-B7C0-508CCACB3E9A}" type="datetime1">
              <a:rPr lang="en-CA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8723F-57EA-4C47-97B9-92AFDEEF85DC}" type="datetime1">
              <a:rPr lang="en-CA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8" name="グラフィックス 7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8202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sz="half" idx="1"/>
          </p:nvPr>
        </p:nvSpPr>
        <p:spPr>
          <a:xfrm>
            <a:off x="838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6172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00E5D-EC04-AA49-8D52-0FCB6E08F63D}" type="datetime1">
              <a:rPr lang="en-CA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9788" y="365126"/>
            <a:ext cx="10515600" cy="7676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36612" y="1134005"/>
            <a:ext cx="5157787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839788" y="1662112"/>
            <a:ext cx="5157787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true"/>
          </p:cNvSpPr>
          <p:nvPr>
            <p:ph type="body" sz="quarter" idx="3"/>
          </p:nvPr>
        </p:nvSpPr>
        <p:spPr>
          <a:xfrm>
            <a:off x="6170612" y="1132769"/>
            <a:ext cx="5183188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Content Placeholder 5"/>
          <p:cNvSpPr>
            <a:spLocks noGrp="true"/>
          </p:cNvSpPr>
          <p:nvPr>
            <p:ph sz="quarter" idx="4"/>
          </p:nvPr>
        </p:nvSpPr>
        <p:spPr>
          <a:xfrm>
            <a:off x="6172200" y="1662112"/>
            <a:ext cx="5183188" cy="452755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0905C-10FF-8047-AA7E-6DC7E8B6AF51}" type="datetime1">
              <a:rPr lang="en-CA" smtClean="0"/>
            </a:fld>
            <a:endParaRPr lang="en-US"/>
          </a:p>
        </p:txBody>
      </p:sp>
      <p:sp>
        <p:nvSpPr>
          <p:cNvPr id="8" name="Footer Placeholder 7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9" name="Slide Number Placeholder 8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11" name="グラフィックス 10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7676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E86E2-4400-D342-BEEC-F9C1ADF6F9F7}" type="datetime1">
              <a:rPr lang="en-CA" smtClean="0"/>
            </a:fld>
            <a:endParaRPr lang="en-US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7" name="グラフィックス 6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358A08-7221-7F45-8378-69D5559861DD}" type="datetime1">
              <a:rPr lang="en-CA" smtClean="0"/>
            </a:fld>
            <a:endParaRPr lang="en-US"/>
          </a:p>
        </p:txBody>
      </p:sp>
      <p:sp>
        <p:nvSpPr>
          <p:cNvPr id="3" name="Footer Placeholder 2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6" name="グラフィックス 5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>
            <a:off x="5183188" y="904167"/>
            <a:ext cx="6172200" cy="49568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C20FDB-303D-8A4E-83B7-226DD88B97BD}" type="datetime1">
              <a:rPr lang="en-CA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true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9EBA37-9D18-D34A-A88D-1B00AA06E95C}" type="datetime1">
              <a:rPr lang="en-CA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9330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93E591-CC8D-C74E-8EED-098A7FB5E64D}" type="datetime1">
              <a:rPr lang="en-CA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8" name="グラフィックス 7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065610" y="5778835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true"/>
          </p:cNvSpPr>
          <p:nvPr>
            <p:ph type="title" orient="vert"/>
          </p:nvPr>
        </p:nvSpPr>
        <p:spPr>
          <a:xfrm>
            <a:off x="9731022" y="365125"/>
            <a:ext cx="1622778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>
          <a:xfrm>
            <a:off x="838200" y="365125"/>
            <a:ext cx="889282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BC118-574D-594E-ABEA-A7C82666C9AB}" type="datetime1">
              <a:rPr lang="en-CA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065610" y="5778835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true"/>
          </p:cNvSpPr>
          <p:nvPr>
            <p:ph type="title" orient="vert"/>
          </p:nvPr>
        </p:nvSpPr>
        <p:spPr>
          <a:xfrm>
            <a:off x="9731022" y="365125"/>
            <a:ext cx="1622778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>
          <a:xfrm>
            <a:off x="838200" y="365125"/>
            <a:ext cx="889282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BC118-574D-594E-ABEA-A7C82666C9AB}" type="datetime1">
              <a:rPr lang="en-CA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065610" y="5778835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838200" y="3428999"/>
            <a:ext cx="10515600" cy="139258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1524000" y="5000977"/>
            <a:ext cx="9144000" cy="113735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pic>
        <p:nvPicPr>
          <p:cNvPr id="6" name="グラフィックス 5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529" y="444985"/>
            <a:ext cx="4840942" cy="28943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9321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sp>
        <p:nvSpPr>
          <p:cNvPr id="8" name="Date Placeholder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29AB1E-7FD9-0A40-B7C0-508CCACB3E9A}" type="datetime1">
              <a:rPr lang="en-CA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8723F-57EA-4C47-97B9-92AFDEEF85DC}" type="datetime1">
              <a:rPr lang="en-CA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8" name="グラフィックス 7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8202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sz="half" idx="1"/>
          </p:nvPr>
        </p:nvSpPr>
        <p:spPr>
          <a:xfrm>
            <a:off x="838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6172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00E5D-EC04-AA49-8D52-0FCB6E08F63D}" type="datetime1">
              <a:rPr lang="en-CA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9788" y="365126"/>
            <a:ext cx="10515600" cy="7676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36612" y="1134005"/>
            <a:ext cx="5157787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839788" y="1662112"/>
            <a:ext cx="5157787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true"/>
          </p:cNvSpPr>
          <p:nvPr>
            <p:ph type="body" sz="quarter" idx="3"/>
          </p:nvPr>
        </p:nvSpPr>
        <p:spPr>
          <a:xfrm>
            <a:off x="6170612" y="1132769"/>
            <a:ext cx="5183188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Content Placeholder 5"/>
          <p:cNvSpPr>
            <a:spLocks noGrp="true"/>
          </p:cNvSpPr>
          <p:nvPr>
            <p:ph sz="quarter" idx="4"/>
          </p:nvPr>
        </p:nvSpPr>
        <p:spPr>
          <a:xfrm>
            <a:off x="6172200" y="1662112"/>
            <a:ext cx="5183188" cy="452755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0905C-10FF-8047-AA7E-6DC7E8B6AF51}" type="datetime1">
              <a:rPr lang="en-CA" smtClean="0"/>
            </a:fld>
            <a:endParaRPr lang="en-US"/>
          </a:p>
        </p:txBody>
      </p:sp>
      <p:sp>
        <p:nvSpPr>
          <p:cNvPr id="8" name="Footer Placeholder 7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9" name="Slide Number Placeholder 8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11" name="グラフィックス 10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7676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E86E2-4400-D342-BEEC-F9C1ADF6F9F7}" type="datetime1">
              <a:rPr lang="en-CA" smtClean="0"/>
            </a:fld>
            <a:endParaRPr lang="en-US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7" name="グラフィックス 6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358A08-7221-7F45-8378-69D5559861DD}" type="datetime1">
              <a:rPr lang="en-CA" smtClean="0"/>
            </a:fld>
            <a:endParaRPr lang="en-US"/>
          </a:p>
        </p:txBody>
      </p:sp>
      <p:sp>
        <p:nvSpPr>
          <p:cNvPr id="3" name="Footer Placeholder 2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6" name="グラフィックス 5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>
            <a:off x="5183188" y="904167"/>
            <a:ext cx="6172200" cy="49568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C20FDB-303D-8A4E-83B7-226DD88B97BD}" type="datetime1">
              <a:rPr lang="en-CA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true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9EBA37-9D18-D34A-A88D-1B00AA06E95C}" type="datetime1">
              <a:rPr lang="en-CA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838200" y="3428999"/>
            <a:ext cx="10515600" cy="139258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1524000" y="5000977"/>
            <a:ext cx="9144000" cy="113735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pic>
        <p:nvPicPr>
          <p:cNvPr id="6" name="グラフィックス 5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529" y="444985"/>
            <a:ext cx="4840942" cy="28943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9330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93E591-CC8D-C74E-8EED-098A7FB5E64D}" type="datetime1">
              <a:rPr lang="en-CA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8" name="グラフィックス 7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065610" y="5778835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true"/>
          </p:cNvSpPr>
          <p:nvPr>
            <p:ph type="title" orient="vert"/>
          </p:nvPr>
        </p:nvSpPr>
        <p:spPr>
          <a:xfrm>
            <a:off x="9731022" y="365125"/>
            <a:ext cx="1622778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>
          <a:xfrm>
            <a:off x="838200" y="365125"/>
            <a:ext cx="889282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BC118-574D-594E-ABEA-A7C82666C9AB}" type="datetime1">
              <a:rPr lang="en-CA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065610" y="5778835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838200" y="3428999"/>
            <a:ext cx="10515600" cy="139258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1524000" y="5000977"/>
            <a:ext cx="9144000" cy="113735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pic>
        <p:nvPicPr>
          <p:cNvPr id="6" name="グラフィックス 5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529" y="444985"/>
            <a:ext cx="4840942" cy="28943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9321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sp>
        <p:nvSpPr>
          <p:cNvPr id="8" name="Date Placeholder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29AB1E-7FD9-0A40-B7C0-508CCACB3E9A}" type="datetime1">
              <a:rPr lang="en-CA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8723F-57EA-4C47-97B9-92AFDEEF85DC}" type="datetime1">
              <a:rPr lang="en-CA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8" name="グラフィックス 7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8202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sz="half" idx="1"/>
          </p:nvPr>
        </p:nvSpPr>
        <p:spPr>
          <a:xfrm>
            <a:off x="838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6172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00E5D-EC04-AA49-8D52-0FCB6E08F63D}" type="datetime1">
              <a:rPr lang="en-CA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9788" y="365126"/>
            <a:ext cx="10515600" cy="7676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36612" y="1134005"/>
            <a:ext cx="5157787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839788" y="1662112"/>
            <a:ext cx="5157787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true"/>
          </p:cNvSpPr>
          <p:nvPr>
            <p:ph type="body" sz="quarter" idx="3"/>
          </p:nvPr>
        </p:nvSpPr>
        <p:spPr>
          <a:xfrm>
            <a:off x="6170612" y="1132769"/>
            <a:ext cx="5183188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Content Placeholder 5"/>
          <p:cNvSpPr>
            <a:spLocks noGrp="true"/>
          </p:cNvSpPr>
          <p:nvPr>
            <p:ph sz="quarter" idx="4"/>
          </p:nvPr>
        </p:nvSpPr>
        <p:spPr>
          <a:xfrm>
            <a:off x="6172200" y="1662112"/>
            <a:ext cx="5183188" cy="452755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0905C-10FF-8047-AA7E-6DC7E8B6AF51}" type="datetime1">
              <a:rPr lang="en-CA" smtClean="0"/>
            </a:fld>
            <a:endParaRPr lang="en-US"/>
          </a:p>
        </p:txBody>
      </p:sp>
      <p:sp>
        <p:nvSpPr>
          <p:cNvPr id="8" name="Footer Placeholder 7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9" name="Slide Number Placeholder 8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11" name="グラフィックス 10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7676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E86E2-4400-D342-BEEC-F9C1ADF6F9F7}" type="datetime1">
              <a:rPr lang="en-CA" smtClean="0"/>
            </a:fld>
            <a:endParaRPr lang="en-US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7" name="グラフィックス 6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358A08-7221-7F45-8378-69D5559861DD}" type="datetime1">
              <a:rPr lang="en-CA" smtClean="0"/>
            </a:fld>
            <a:endParaRPr lang="en-US"/>
          </a:p>
        </p:txBody>
      </p:sp>
      <p:sp>
        <p:nvSpPr>
          <p:cNvPr id="3" name="Footer Placeholder 2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6" name="グラフィックス 5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>
            <a:off x="5183188" y="904167"/>
            <a:ext cx="6172200" cy="49568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C20FDB-303D-8A4E-83B7-226DD88B97BD}" type="datetime1">
              <a:rPr lang="en-CA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9321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A9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sp>
        <p:nvSpPr>
          <p:cNvPr id="8" name="Date Placeholder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29AB1E-7FD9-0A40-B7C0-508CCACB3E9A}" type="datetime1">
              <a:rPr lang="en-CA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true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9EBA37-9D18-D34A-A88D-1B00AA06E95C}" type="datetime1">
              <a:rPr lang="en-CA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9330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93E591-CC8D-C74E-8EED-098A7FB5E64D}" type="datetime1">
              <a:rPr lang="en-CA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8" name="グラフィックス 7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065610" y="5778835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true"/>
          </p:cNvSpPr>
          <p:nvPr>
            <p:ph type="title" orient="vert"/>
          </p:nvPr>
        </p:nvSpPr>
        <p:spPr>
          <a:xfrm>
            <a:off x="9731022" y="365125"/>
            <a:ext cx="1622778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>
          <a:xfrm>
            <a:off x="838200" y="365125"/>
            <a:ext cx="889282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BC118-574D-594E-ABEA-A7C82666C9AB}" type="datetime1">
              <a:rPr lang="en-CA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065610" y="5778835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838200" y="3428999"/>
            <a:ext cx="10515600" cy="139258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1524000" y="5000977"/>
            <a:ext cx="9144000" cy="113735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pic>
        <p:nvPicPr>
          <p:cNvPr id="6" name="グラフィックス 5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529" y="444985"/>
            <a:ext cx="4840942" cy="28943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9321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sp>
        <p:nvSpPr>
          <p:cNvPr id="8" name="Date Placeholder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29AB1E-7FD9-0A40-B7C0-508CCACB3E9A}" type="datetime1">
              <a:rPr lang="en-CA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8723F-57EA-4C47-97B9-92AFDEEF85DC}" type="datetime1">
              <a:rPr lang="en-CA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8" name="グラフィックス 7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8202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sz="half" idx="1"/>
          </p:nvPr>
        </p:nvSpPr>
        <p:spPr>
          <a:xfrm>
            <a:off x="838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6172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00E5D-EC04-AA49-8D52-0FCB6E08F63D}" type="datetime1">
              <a:rPr lang="en-CA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9788" y="365126"/>
            <a:ext cx="10515600" cy="7676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36612" y="1134005"/>
            <a:ext cx="5157787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839788" y="1662112"/>
            <a:ext cx="5157787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true"/>
          </p:cNvSpPr>
          <p:nvPr>
            <p:ph type="body" sz="quarter" idx="3"/>
          </p:nvPr>
        </p:nvSpPr>
        <p:spPr>
          <a:xfrm>
            <a:off x="6170612" y="1132769"/>
            <a:ext cx="5183188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Content Placeholder 5"/>
          <p:cNvSpPr>
            <a:spLocks noGrp="true"/>
          </p:cNvSpPr>
          <p:nvPr>
            <p:ph sz="quarter" idx="4"/>
          </p:nvPr>
        </p:nvSpPr>
        <p:spPr>
          <a:xfrm>
            <a:off x="6172200" y="1662112"/>
            <a:ext cx="5183188" cy="452755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0905C-10FF-8047-AA7E-6DC7E8B6AF51}" type="datetime1">
              <a:rPr lang="en-CA" smtClean="0"/>
            </a:fld>
            <a:endParaRPr lang="en-US"/>
          </a:p>
        </p:txBody>
      </p:sp>
      <p:sp>
        <p:nvSpPr>
          <p:cNvPr id="8" name="Footer Placeholder 7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9" name="Slide Number Placeholder 8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11" name="グラフィックス 10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7676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E86E2-4400-D342-BEEC-F9C1ADF6F9F7}" type="datetime1">
              <a:rPr lang="en-CA" smtClean="0"/>
            </a:fld>
            <a:endParaRPr lang="en-US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7" name="グラフィックス 6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358A08-7221-7F45-8378-69D5559861DD}" type="datetime1">
              <a:rPr lang="en-CA" smtClean="0"/>
            </a:fld>
            <a:endParaRPr lang="en-US"/>
          </a:p>
        </p:txBody>
      </p:sp>
      <p:sp>
        <p:nvSpPr>
          <p:cNvPr id="3" name="Footer Placeholder 2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6" name="グラフィックス 5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8723F-57EA-4C47-97B9-92AFDEEF85DC}" type="datetime1">
              <a:rPr lang="en-CA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8" name="グラフィックス 7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>
            <a:off x="5183188" y="904167"/>
            <a:ext cx="6172200" cy="49568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C20FDB-303D-8A4E-83B7-226DD88B97BD}" type="datetime1">
              <a:rPr lang="en-CA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true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9EBA37-9D18-D34A-A88D-1B00AA06E95C}" type="datetime1">
              <a:rPr lang="en-CA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9330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93E591-CC8D-C74E-8EED-098A7FB5E64D}" type="datetime1">
              <a:rPr lang="en-CA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8" name="グラフィックス 7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065610" y="5778835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true"/>
          </p:cNvSpPr>
          <p:nvPr>
            <p:ph type="title" orient="vert"/>
          </p:nvPr>
        </p:nvSpPr>
        <p:spPr>
          <a:xfrm>
            <a:off x="9731022" y="365125"/>
            <a:ext cx="1622778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>
          <a:xfrm>
            <a:off x="838200" y="365125"/>
            <a:ext cx="889282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BC118-574D-594E-ABEA-A7C82666C9AB}" type="datetime1">
              <a:rPr lang="en-CA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065610" y="5778835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838200" y="3428999"/>
            <a:ext cx="10515600" cy="139258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1524000" y="5000977"/>
            <a:ext cx="9144000" cy="113735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pic>
        <p:nvPicPr>
          <p:cNvPr id="6" name="グラフィックス 5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529" y="444985"/>
            <a:ext cx="4840942" cy="28943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9321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sp>
        <p:nvSpPr>
          <p:cNvPr id="8" name="Date Placeholder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29AB1E-7FD9-0A40-B7C0-508CCACB3E9A}" type="datetime1">
              <a:rPr lang="en-CA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8723F-57EA-4C47-97B9-92AFDEEF85DC}" type="datetime1">
              <a:rPr lang="en-CA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8" name="グラフィックス 7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8202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sz="half" idx="1"/>
          </p:nvPr>
        </p:nvSpPr>
        <p:spPr>
          <a:xfrm>
            <a:off x="838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6172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00E5D-EC04-AA49-8D52-0FCB6E08F63D}" type="datetime1">
              <a:rPr lang="en-CA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9788" y="365126"/>
            <a:ext cx="10515600" cy="7676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36612" y="1134005"/>
            <a:ext cx="5157787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839788" y="1662112"/>
            <a:ext cx="5157787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true"/>
          </p:cNvSpPr>
          <p:nvPr>
            <p:ph type="body" sz="quarter" idx="3"/>
          </p:nvPr>
        </p:nvSpPr>
        <p:spPr>
          <a:xfrm>
            <a:off x="6170612" y="1132769"/>
            <a:ext cx="5183188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Content Placeholder 5"/>
          <p:cNvSpPr>
            <a:spLocks noGrp="true"/>
          </p:cNvSpPr>
          <p:nvPr>
            <p:ph sz="quarter" idx="4"/>
          </p:nvPr>
        </p:nvSpPr>
        <p:spPr>
          <a:xfrm>
            <a:off x="6172200" y="1662112"/>
            <a:ext cx="5183188" cy="452755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0905C-10FF-8047-AA7E-6DC7E8B6AF51}" type="datetime1">
              <a:rPr lang="en-CA" smtClean="0"/>
            </a:fld>
            <a:endParaRPr lang="en-US"/>
          </a:p>
        </p:txBody>
      </p:sp>
      <p:sp>
        <p:nvSpPr>
          <p:cNvPr id="8" name="Footer Placeholder 7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9" name="Slide Number Placeholder 8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11" name="グラフィックス 10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7676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E86E2-4400-D342-BEEC-F9C1ADF6F9F7}" type="datetime1">
              <a:rPr lang="en-CA" smtClean="0"/>
            </a:fld>
            <a:endParaRPr lang="en-US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7" name="グラフィックス 6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8202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sz="half" idx="1"/>
          </p:nvPr>
        </p:nvSpPr>
        <p:spPr>
          <a:xfrm>
            <a:off x="838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6172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00E5D-EC04-AA49-8D52-0FCB6E08F63D}" type="datetime1">
              <a:rPr lang="en-CA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358A08-7221-7F45-8378-69D5559861DD}" type="datetime1">
              <a:rPr lang="en-CA" smtClean="0"/>
            </a:fld>
            <a:endParaRPr lang="en-US"/>
          </a:p>
        </p:txBody>
      </p:sp>
      <p:sp>
        <p:nvSpPr>
          <p:cNvPr id="3" name="Footer Placeholder 2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6" name="グラフィックス 5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>
            <a:off x="5183188" y="904167"/>
            <a:ext cx="6172200" cy="49568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C20FDB-303D-8A4E-83B7-226DD88B97BD}" type="datetime1">
              <a:rPr lang="en-CA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true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9EBA37-9D18-D34A-A88D-1B00AA06E95C}" type="datetime1">
              <a:rPr lang="en-CA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9330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93E591-CC8D-C74E-8EED-098A7FB5E64D}" type="datetime1">
              <a:rPr lang="en-CA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8" name="グラフィックス 7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065610" y="5778835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true"/>
          </p:cNvSpPr>
          <p:nvPr>
            <p:ph type="title" orient="vert"/>
          </p:nvPr>
        </p:nvSpPr>
        <p:spPr>
          <a:xfrm>
            <a:off x="9731022" y="365125"/>
            <a:ext cx="1622778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>
          <a:xfrm>
            <a:off x="838200" y="365125"/>
            <a:ext cx="889282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BC118-574D-594E-ABEA-A7C82666C9AB}" type="datetime1">
              <a:rPr lang="en-CA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065610" y="5778835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838200" y="3428999"/>
            <a:ext cx="10515600" cy="139258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1524000" y="5000977"/>
            <a:ext cx="9144000" cy="113735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pic>
        <p:nvPicPr>
          <p:cNvPr id="6" name="グラフィックス 5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529" y="444985"/>
            <a:ext cx="4840942" cy="28943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9321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sp>
        <p:nvSpPr>
          <p:cNvPr id="8" name="Date Placeholder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29AB1E-7FD9-0A40-B7C0-508CCACB3E9A}" type="datetime1">
              <a:rPr lang="en-CA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8723F-57EA-4C47-97B9-92AFDEEF85DC}" type="datetime1">
              <a:rPr lang="en-CA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8" name="グラフィックス 7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8202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sz="half" idx="1"/>
          </p:nvPr>
        </p:nvSpPr>
        <p:spPr>
          <a:xfrm>
            <a:off x="838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6172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00E5D-EC04-AA49-8D52-0FCB6E08F63D}" type="datetime1">
              <a:rPr lang="en-CA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9788" y="365126"/>
            <a:ext cx="10515600" cy="7676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36612" y="1134005"/>
            <a:ext cx="5157787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839788" y="1662112"/>
            <a:ext cx="5157787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true"/>
          </p:cNvSpPr>
          <p:nvPr>
            <p:ph type="body" sz="quarter" idx="3"/>
          </p:nvPr>
        </p:nvSpPr>
        <p:spPr>
          <a:xfrm>
            <a:off x="6170612" y="1132769"/>
            <a:ext cx="5183188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Content Placeholder 5"/>
          <p:cNvSpPr>
            <a:spLocks noGrp="true"/>
          </p:cNvSpPr>
          <p:nvPr>
            <p:ph sz="quarter" idx="4"/>
          </p:nvPr>
        </p:nvSpPr>
        <p:spPr>
          <a:xfrm>
            <a:off x="6172200" y="1662112"/>
            <a:ext cx="5183188" cy="452755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0905C-10FF-8047-AA7E-6DC7E8B6AF51}" type="datetime1">
              <a:rPr lang="en-CA" smtClean="0"/>
            </a:fld>
            <a:endParaRPr lang="en-US"/>
          </a:p>
        </p:txBody>
      </p:sp>
      <p:sp>
        <p:nvSpPr>
          <p:cNvPr id="8" name="Footer Placeholder 7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9" name="Slide Number Placeholder 8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11" name="グラフィックス 10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9788" y="365126"/>
            <a:ext cx="10515600" cy="7676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36612" y="1134005"/>
            <a:ext cx="5157787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839788" y="1662112"/>
            <a:ext cx="5157787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true"/>
          </p:cNvSpPr>
          <p:nvPr>
            <p:ph type="body" sz="quarter" idx="3"/>
          </p:nvPr>
        </p:nvSpPr>
        <p:spPr>
          <a:xfrm>
            <a:off x="6170612" y="1132769"/>
            <a:ext cx="5183188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Content Placeholder 5"/>
          <p:cNvSpPr>
            <a:spLocks noGrp="true"/>
          </p:cNvSpPr>
          <p:nvPr>
            <p:ph sz="quarter" idx="4"/>
          </p:nvPr>
        </p:nvSpPr>
        <p:spPr>
          <a:xfrm>
            <a:off x="6172200" y="1662112"/>
            <a:ext cx="5183188" cy="452755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0905C-10FF-8047-AA7E-6DC7E8B6AF51}" type="datetime1">
              <a:rPr lang="en-CA" smtClean="0"/>
            </a:fld>
            <a:endParaRPr lang="en-US"/>
          </a:p>
        </p:txBody>
      </p:sp>
      <p:sp>
        <p:nvSpPr>
          <p:cNvPr id="8" name="Footer Placeholder 7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9" name="Slide Number Placeholder 8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11" name="グラフィックス 10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7676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E86E2-4400-D342-BEEC-F9C1ADF6F9F7}" type="datetime1">
              <a:rPr lang="en-CA" smtClean="0"/>
            </a:fld>
            <a:endParaRPr lang="en-US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7" name="グラフィックス 6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358A08-7221-7F45-8378-69D5559861DD}" type="datetime1">
              <a:rPr lang="en-CA" smtClean="0"/>
            </a:fld>
            <a:endParaRPr lang="en-US"/>
          </a:p>
        </p:txBody>
      </p:sp>
      <p:sp>
        <p:nvSpPr>
          <p:cNvPr id="3" name="Footer Placeholder 2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6" name="グラフィックス 5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>
            <a:off x="5183188" y="904167"/>
            <a:ext cx="6172200" cy="49568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C20FDB-303D-8A4E-83B7-226DD88B97BD}" type="datetime1">
              <a:rPr lang="en-CA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true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9EBA37-9D18-D34A-A88D-1B00AA06E95C}" type="datetime1">
              <a:rPr lang="en-CA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9330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93E591-CC8D-C74E-8EED-098A7FB5E64D}" type="datetime1">
              <a:rPr lang="en-CA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8" name="グラフィックス 7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065610" y="5778835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true"/>
          </p:cNvSpPr>
          <p:nvPr>
            <p:ph type="title" orient="vert"/>
          </p:nvPr>
        </p:nvSpPr>
        <p:spPr>
          <a:xfrm>
            <a:off x="9731022" y="365125"/>
            <a:ext cx="1622778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>
          <a:xfrm>
            <a:off x="838200" y="365125"/>
            <a:ext cx="889282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BC118-574D-594E-ABEA-A7C82666C9AB}" type="datetime1">
              <a:rPr lang="en-CA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065610" y="5778835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7676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E86E2-4400-D342-BEEC-F9C1ADF6F9F7}" type="datetime1">
              <a:rPr lang="en-CA" smtClean="0"/>
            </a:fld>
            <a:endParaRPr lang="en-US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7" name="グラフィックス 6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358A08-7221-7F45-8378-69D5559861DD}" type="datetime1">
              <a:rPr lang="en-CA" smtClean="0"/>
            </a:fld>
            <a:endParaRPr lang="en-US"/>
          </a:p>
        </p:txBody>
      </p:sp>
      <p:sp>
        <p:nvSpPr>
          <p:cNvPr id="3" name="Footer Placeholder 2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6" name="グラフィックス 5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>
            <a:off x="5183188" y="904167"/>
            <a:ext cx="6172200" cy="49568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C20FDB-303D-8A4E-83B7-226DD88B97BD}" type="datetime1">
              <a:rPr lang="en-CA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9321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sp>
        <p:nvSpPr>
          <p:cNvPr id="8" name="Date Placeholder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29AB1E-7FD9-0A40-B7C0-508CCACB3E9A}" type="datetime1">
              <a:rPr lang="en-CA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true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9EBA37-9D18-D34A-A88D-1B00AA06E95C}" type="datetime1">
              <a:rPr lang="en-CA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9330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93E591-CC8D-C74E-8EED-098A7FB5E64D}" type="datetime1">
              <a:rPr lang="en-CA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8" name="グラフィックス 7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065610" y="5778835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true"/>
          </p:cNvSpPr>
          <p:nvPr>
            <p:ph type="title" orient="vert"/>
          </p:nvPr>
        </p:nvSpPr>
        <p:spPr>
          <a:xfrm>
            <a:off x="9731022" y="365125"/>
            <a:ext cx="1622778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>
          <a:xfrm>
            <a:off x="838200" y="365125"/>
            <a:ext cx="889282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BC118-574D-594E-ABEA-A7C82666C9AB}" type="datetime1">
              <a:rPr lang="en-CA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065610" y="5778835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838200" y="3428999"/>
            <a:ext cx="10515600" cy="139258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1524000" y="5000977"/>
            <a:ext cx="9144000" cy="113735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pic>
        <p:nvPicPr>
          <p:cNvPr id="6" name="グラフィックス 5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529" y="444985"/>
            <a:ext cx="4840942" cy="28943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9321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sp>
        <p:nvSpPr>
          <p:cNvPr id="8" name="Date Placeholder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29AB1E-7FD9-0A40-B7C0-508CCACB3E9A}" type="datetime1">
              <a:rPr lang="en-CA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8723F-57EA-4C47-97B9-92AFDEEF85DC}" type="datetime1">
              <a:rPr lang="en-CA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8" name="グラフィックス 7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8202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sz="half" idx="1"/>
          </p:nvPr>
        </p:nvSpPr>
        <p:spPr>
          <a:xfrm>
            <a:off x="838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6172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00E5D-EC04-AA49-8D52-0FCB6E08F63D}" type="datetime1">
              <a:rPr lang="en-CA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9788" y="365126"/>
            <a:ext cx="10515600" cy="7676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36612" y="1134005"/>
            <a:ext cx="5157787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839788" y="1662112"/>
            <a:ext cx="5157787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true"/>
          </p:cNvSpPr>
          <p:nvPr>
            <p:ph type="body" sz="quarter" idx="3"/>
          </p:nvPr>
        </p:nvSpPr>
        <p:spPr>
          <a:xfrm>
            <a:off x="6170612" y="1132769"/>
            <a:ext cx="5183188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Content Placeholder 5"/>
          <p:cNvSpPr>
            <a:spLocks noGrp="true"/>
          </p:cNvSpPr>
          <p:nvPr>
            <p:ph sz="quarter" idx="4"/>
          </p:nvPr>
        </p:nvSpPr>
        <p:spPr>
          <a:xfrm>
            <a:off x="6172200" y="1662112"/>
            <a:ext cx="5183188" cy="452755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0905C-10FF-8047-AA7E-6DC7E8B6AF51}" type="datetime1">
              <a:rPr lang="en-CA" smtClean="0"/>
            </a:fld>
            <a:endParaRPr lang="en-US"/>
          </a:p>
        </p:txBody>
      </p:sp>
      <p:sp>
        <p:nvSpPr>
          <p:cNvPr id="8" name="Footer Placeholder 7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9" name="Slide Number Placeholder 8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11" name="グラフィックス 10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7676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E86E2-4400-D342-BEEC-F9C1ADF6F9F7}" type="datetime1">
              <a:rPr lang="en-CA" smtClean="0"/>
            </a:fld>
            <a:endParaRPr lang="en-US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7" name="グラフィックス 6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358A08-7221-7F45-8378-69D5559861DD}" type="datetime1">
              <a:rPr lang="en-CA" smtClean="0"/>
            </a:fld>
            <a:endParaRPr lang="en-US"/>
          </a:p>
        </p:txBody>
      </p:sp>
      <p:sp>
        <p:nvSpPr>
          <p:cNvPr id="3" name="Footer Placeholder 2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6" name="グラフィックス 5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8723F-57EA-4C47-97B9-92AFDEEF85DC}" type="datetime1">
              <a:rPr lang="en-CA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8" name="グラフィックス 7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>
            <a:off x="5183188" y="904167"/>
            <a:ext cx="6172200" cy="49568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C20FDB-303D-8A4E-83B7-226DD88B97BD}" type="datetime1">
              <a:rPr lang="en-CA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true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9EBA37-9D18-D34A-A88D-1B00AA06E95C}" type="datetime1">
              <a:rPr lang="en-CA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9330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93E591-CC8D-C74E-8EED-098A7FB5E64D}" type="datetime1">
              <a:rPr lang="en-CA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8" name="グラフィックス 7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065610" y="5778835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true"/>
          </p:cNvSpPr>
          <p:nvPr>
            <p:ph type="title" orient="vert"/>
          </p:nvPr>
        </p:nvSpPr>
        <p:spPr>
          <a:xfrm>
            <a:off x="9731022" y="365125"/>
            <a:ext cx="1622778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>
          <a:xfrm>
            <a:off x="838200" y="365125"/>
            <a:ext cx="889282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BC118-574D-594E-ABEA-A7C82666C9AB}" type="datetime1">
              <a:rPr lang="en-CA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065610" y="5778835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838200" y="3428999"/>
            <a:ext cx="10515600" cy="139258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1524000" y="5000977"/>
            <a:ext cx="9144000" cy="113735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pic>
        <p:nvPicPr>
          <p:cNvPr id="6" name="グラフィックス 5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529" y="444985"/>
            <a:ext cx="4840942" cy="28943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9321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sp>
        <p:nvSpPr>
          <p:cNvPr id="8" name="Date Placeholder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29AB1E-7FD9-0A40-B7C0-508CCACB3E9A}" type="datetime1">
              <a:rPr lang="en-CA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8723F-57EA-4C47-97B9-92AFDEEF85DC}" type="datetime1">
              <a:rPr lang="en-CA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8" name="グラフィックス 7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8202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sz="half" idx="1"/>
          </p:nvPr>
        </p:nvSpPr>
        <p:spPr>
          <a:xfrm>
            <a:off x="838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6172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00E5D-EC04-AA49-8D52-0FCB6E08F63D}" type="datetime1">
              <a:rPr lang="en-CA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9788" y="365126"/>
            <a:ext cx="10515600" cy="7676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36612" y="1134005"/>
            <a:ext cx="5157787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839788" y="1662112"/>
            <a:ext cx="5157787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true"/>
          </p:cNvSpPr>
          <p:nvPr>
            <p:ph type="body" sz="quarter" idx="3"/>
          </p:nvPr>
        </p:nvSpPr>
        <p:spPr>
          <a:xfrm>
            <a:off x="6170612" y="1132769"/>
            <a:ext cx="5183188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Content Placeholder 5"/>
          <p:cNvSpPr>
            <a:spLocks noGrp="true"/>
          </p:cNvSpPr>
          <p:nvPr>
            <p:ph sz="quarter" idx="4"/>
          </p:nvPr>
        </p:nvSpPr>
        <p:spPr>
          <a:xfrm>
            <a:off x="6172200" y="1662112"/>
            <a:ext cx="5183188" cy="452755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0905C-10FF-8047-AA7E-6DC7E8B6AF51}" type="datetime1">
              <a:rPr lang="en-CA" smtClean="0"/>
            </a:fld>
            <a:endParaRPr lang="en-US"/>
          </a:p>
        </p:txBody>
      </p:sp>
      <p:sp>
        <p:nvSpPr>
          <p:cNvPr id="8" name="Footer Placeholder 7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9" name="Slide Number Placeholder 8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11" name="グラフィックス 10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7676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E86E2-4400-D342-BEEC-F9C1ADF6F9F7}" type="datetime1">
              <a:rPr lang="en-CA" smtClean="0"/>
            </a:fld>
            <a:endParaRPr lang="en-US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7" name="グラフィックス 6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8202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sz="half" idx="1"/>
          </p:nvPr>
        </p:nvSpPr>
        <p:spPr>
          <a:xfrm>
            <a:off x="838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6172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00E5D-EC04-AA49-8D52-0FCB6E08F63D}" type="datetime1">
              <a:rPr lang="en-CA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358A08-7221-7F45-8378-69D5559861DD}" type="datetime1">
              <a:rPr lang="en-CA" smtClean="0"/>
            </a:fld>
            <a:endParaRPr lang="en-US"/>
          </a:p>
        </p:txBody>
      </p:sp>
      <p:sp>
        <p:nvSpPr>
          <p:cNvPr id="3" name="Footer Placeholder 2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6" name="グラフィックス 5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>
            <a:off x="5183188" y="904167"/>
            <a:ext cx="6172200" cy="49568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C20FDB-303D-8A4E-83B7-226DD88B97BD}" type="datetime1">
              <a:rPr lang="en-CA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true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9EBA37-9D18-D34A-A88D-1B00AA06E95C}" type="datetime1">
              <a:rPr lang="en-CA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9330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93E591-CC8D-C74E-8EED-098A7FB5E64D}" type="datetime1">
              <a:rPr lang="en-CA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8" name="グラフィックス 7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065610" y="5778835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true"/>
          </p:cNvSpPr>
          <p:nvPr>
            <p:ph type="title" orient="vert"/>
          </p:nvPr>
        </p:nvSpPr>
        <p:spPr>
          <a:xfrm>
            <a:off x="9731022" y="365125"/>
            <a:ext cx="1622778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>
          <a:xfrm>
            <a:off x="838200" y="365125"/>
            <a:ext cx="889282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BC118-574D-594E-ABEA-A7C82666C9AB}" type="datetime1">
              <a:rPr lang="en-CA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065610" y="5778835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838200" y="3428999"/>
            <a:ext cx="10515600" cy="139258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1524000" y="5000977"/>
            <a:ext cx="9144000" cy="113735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pic>
        <p:nvPicPr>
          <p:cNvPr id="6" name="グラフィックス 5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529" y="444985"/>
            <a:ext cx="4840942" cy="28943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9321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sp>
        <p:nvSpPr>
          <p:cNvPr id="8" name="Date Placeholder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29AB1E-7FD9-0A40-B7C0-508CCACB3E9A}" type="datetime1">
              <a:rPr lang="en-CA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8723F-57EA-4C47-97B9-92AFDEEF85DC}" type="datetime1">
              <a:rPr lang="en-CA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8" name="グラフィックス 7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8202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sz="half" idx="1"/>
          </p:nvPr>
        </p:nvSpPr>
        <p:spPr>
          <a:xfrm>
            <a:off x="838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6172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00E5D-EC04-AA49-8D52-0FCB6E08F63D}" type="datetime1">
              <a:rPr lang="en-CA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9788" y="365126"/>
            <a:ext cx="10515600" cy="7676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36612" y="1134005"/>
            <a:ext cx="5157787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839788" y="1662112"/>
            <a:ext cx="5157787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true"/>
          </p:cNvSpPr>
          <p:nvPr>
            <p:ph type="body" sz="quarter" idx="3"/>
          </p:nvPr>
        </p:nvSpPr>
        <p:spPr>
          <a:xfrm>
            <a:off x="6170612" y="1132769"/>
            <a:ext cx="5183188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Content Placeholder 5"/>
          <p:cNvSpPr>
            <a:spLocks noGrp="true"/>
          </p:cNvSpPr>
          <p:nvPr>
            <p:ph sz="quarter" idx="4"/>
          </p:nvPr>
        </p:nvSpPr>
        <p:spPr>
          <a:xfrm>
            <a:off x="6172200" y="1662112"/>
            <a:ext cx="5183188" cy="452755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0905C-10FF-8047-AA7E-6DC7E8B6AF51}" type="datetime1">
              <a:rPr lang="en-CA" smtClean="0"/>
            </a:fld>
            <a:endParaRPr lang="en-US"/>
          </a:p>
        </p:txBody>
      </p:sp>
      <p:sp>
        <p:nvSpPr>
          <p:cNvPr id="8" name="Footer Placeholder 7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9" name="Slide Number Placeholder 8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11" name="グラフィックス 10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9788" y="365126"/>
            <a:ext cx="10515600" cy="7676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36612" y="1134005"/>
            <a:ext cx="5157787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839788" y="1662112"/>
            <a:ext cx="5157787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true"/>
          </p:cNvSpPr>
          <p:nvPr>
            <p:ph type="body" sz="quarter" idx="3"/>
          </p:nvPr>
        </p:nvSpPr>
        <p:spPr>
          <a:xfrm>
            <a:off x="6170612" y="1132769"/>
            <a:ext cx="5183188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Content Placeholder 5"/>
          <p:cNvSpPr>
            <a:spLocks noGrp="true"/>
          </p:cNvSpPr>
          <p:nvPr>
            <p:ph sz="quarter" idx="4"/>
          </p:nvPr>
        </p:nvSpPr>
        <p:spPr>
          <a:xfrm>
            <a:off x="6172200" y="1662112"/>
            <a:ext cx="5183188" cy="452755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0905C-10FF-8047-AA7E-6DC7E8B6AF51}" type="datetime1">
              <a:rPr lang="en-CA" smtClean="0"/>
            </a:fld>
            <a:endParaRPr lang="en-US"/>
          </a:p>
        </p:txBody>
      </p:sp>
      <p:sp>
        <p:nvSpPr>
          <p:cNvPr id="8" name="Footer Placeholder 7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9" name="Slide Number Placeholder 8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11" name="グラフィックス 10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7676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E86E2-4400-D342-BEEC-F9C1ADF6F9F7}" type="datetime1">
              <a:rPr lang="en-CA" smtClean="0"/>
            </a:fld>
            <a:endParaRPr lang="en-US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7" name="グラフィックス 6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358A08-7221-7F45-8378-69D5559861DD}" type="datetime1">
              <a:rPr lang="en-CA" smtClean="0"/>
            </a:fld>
            <a:endParaRPr lang="en-US"/>
          </a:p>
        </p:txBody>
      </p:sp>
      <p:sp>
        <p:nvSpPr>
          <p:cNvPr id="3" name="Footer Placeholder 2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6" name="グラフィックス 5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>
            <a:off x="5183188" y="904167"/>
            <a:ext cx="6172200" cy="49568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C20FDB-303D-8A4E-83B7-226DD88B97BD}" type="datetime1">
              <a:rPr lang="en-CA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true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9EBA37-9D18-D34A-A88D-1B00AA06E95C}" type="datetime1">
              <a:rPr lang="en-CA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9330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93E591-CC8D-C74E-8EED-098A7FB5E64D}" type="datetime1">
              <a:rPr lang="en-CA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8" name="グラフィックス 7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065610" y="5778835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true"/>
          </p:cNvSpPr>
          <p:nvPr>
            <p:ph type="title" orient="vert"/>
          </p:nvPr>
        </p:nvSpPr>
        <p:spPr>
          <a:xfrm>
            <a:off x="9731022" y="365125"/>
            <a:ext cx="1622778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>
          <a:xfrm>
            <a:off x="838200" y="365125"/>
            <a:ext cx="889282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BC118-574D-594E-ABEA-A7C82666C9AB}" type="datetime1">
              <a:rPr lang="en-CA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065610" y="5778835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838200" y="3428999"/>
            <a:ext cx="10515600" cy="139258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1524000" y="5000977"/>
            <a:ext cx="9144000" cy="113735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pic>
        <p:nvPicPr>
          <p:cNvPr id="6" name="グラフィックス 5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529" y="444985"/>
            <a:ext cx="4840942" cy="28943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9321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sp>
        <p:nvSpPr>
          <p:cNvPr id="8" name="Date Placeholder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29AB1E-7FD9-0A40-B7C0-508CCACB3E9A}" type="datetime1">
              <a:rPr lang="en-CA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8723F-57EA-4C47-97B9-92AFDEEF85DC}" type="datetime1">
              <a:rPr lang="en-CA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8" name="グラフィックス 7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8202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sz="half" idx="1"/>
          </p:nvPr>
        </p:nvSpPr>
        <p:spPr>
          <a:xfrm>
            <a:off x="838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6172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00E5D-EC04-AA49-8D52-0FCB6E08F63D}" type="datetime1">
              <a:rPr lang="en-CA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7676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E86E2-4400-D342-BEEC-F9C1ADF6F9F7}" type="datetime1">
              <a:rPr lang="en-CA" smtClean="0"/>
            </a:fld>
            <a:endParaRPr lang="en-US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7" name="グラフィックス 6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9788" y="365126"/>
            <a:ext cx="10515600" cy="7676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36612" y="1134005"/>
            <a:ext cx="5157787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839788" y="1662112"/>
            <a:ext cx="5157787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true"/>
          </p:cNvSpPr>
          <p:nvPr>
            <p:ph type="body" sz="quarter" idx="3"/>
          </p:nvPr>
        </p:nvSpPr>
        <p:spPr>
          <a:xfrm>
            <a:off x="6170612" y="1132769"/>
            <a:ext cx="5183188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Content Placeholder 5"/>
          <p:cNvSpPr>
            <a:spLocks noGrp="true"/>
          </p:cNvSpPr>
          <p:nvPr>
            <p:ph sz="quarter" idx="4"/>
          </p:nvPr>
        </p:nvSpPr>
        <p:spPr>
          <a:xfrm>
            <a:off x="6172200" y="1662112"/>
            <a:ext cx="5183188" cy="452755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0905C-10FF-8047-AA7E-6DC7E8B6AF51}" type="datetime1">
              <a:rPr lang="en-CA" smtClean="0"/>
            </a:fld>
            <a:endParaRPr lang="en-US"/>
          </a:p>
        </p:txBody>
      </p:sp>
      <p:sp>
        <p:nvSpPr>
          <p:cNvPr id="8" name="Footer Placeholder 7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9" name="Slide Number Placeholder 8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11" name="グラフィックス 10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7676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E86E2-4400-D342-BEEC-F9C1ADF6F9F7}" type="datetime1">
              <a:rPr lang="en-CA" smtClean="0"/>
            </a:fld>
            <a:endParaRPr lang="en-US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7" name="グラフィックス 6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358A08-7221-7F45-8378-69D5559861DD}" type="datetime1">
              <a:rPr lang="en-CA" smtClean="0"/>
            </a:fld>
            <a:endParaRPr lang="en-US"/>
          </a:p>
        </p:txBody>
      </p:sp>
      <p:sp>
        <p:nvSpPr>
          <p:cNvPr id="3" name="Footer Placeholder 2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6" name="グラフィックス 5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>
            <a:off x="5183188" y="904167"/>
            <a:ext cx="6172200" cy="49568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C20FDB-303D-8A4E-83B7-226DD88B97BD}" type="datetime1">
              <a:rPr lang="en-CA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true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9EBA37-9D18-D34A-A88D-1B00AA06E95C}" type="datetime1">
              <a:rPr lang="en-CA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9330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93E591-CC8D-C74E-8EED-098A7FB5E64D}" type="datetime1">
              <a:rPr lang="en-CA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8" name="グラフィックス 7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065610" y="5778835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true"/>
          </p:cNvSpPr>
          <p:nvPr>
            <p:ph type="title" orient="vert"/>
          </p:nvPr>
        </p:nvSpPr>
        <p:spPr>
          <a:xfrm>
            <a:off x="9731022" y="365125"/>
            <a:ext cx="1622778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>
          <a:xfrm>
            <a:off x="838200" y="365125"/>
            <a:ext cx="889282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BC118-574D-594E-ABEA-A7C82666C9AB}" type="datetime1">
              <a:rPr lang="en-CA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065610" y="5778835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838200" y="3428999"/>
            <a:ext cx="10515600" cy="139258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1524000" y="5000977"/>
            <a:ext cx="9144000" cy="113735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pic>
        <p:nvPicPr>
          <p:cNvPr id="6" name="グラフィックス 5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529" y="444985"/>
            <a:ext cx="4840942" cy="28943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9321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sp>
        <p:nvSpPr>
          <p:cNvPr id="8" name="Date Placeholder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29AB1E-7FD9-0A40-B7C0-508CCACB3E9A}" type="datetime1">
              <a:rPr lang="en-CA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8723F-57EA-4C47-97B9-92AFDEEF85DC}" type="datetime1">
              <a:rPr lang="en-CA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8" name="グラフィックス 7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358A08-7221-7F45-8378-69D5559861DD}" type="datetime1">
              <a:rPr lang="en-CA" smtClean="0"/>
            </a:fld>
            <a:endParaRPr lang="en-US"/>
          </a:p>
        </p:txBody>
      </p:sp>
      <p:sp>
        <p:nvSpPr>
          <p:cNvPr id="3" name="Footer Placeholder 2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6" name="グラフィックス 5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8202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sz="half" idx="1"/>
          </p:nvPr>
        </p:nvSpPr>
        <p:spPr>
          <a:xfrm>
            <a:off x="838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6172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00E5D-EC04-AA49-8D52-0FCB6E08F63D}" type="datetime1">
              <a:rPr lang="en-CA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9788" y="365126"/>
            <a:ext cx="10515600" cy="7676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36612" y="1134005"/>
            <a:ext cx="5157787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839788" y="1662112"/>
            <a:ext cx="5157787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true"/>
          </p:cNvSpPr>
          <p:nvPr>
            <p:ph type="body" sz="quarter" idx="3"/>
          </p:nvPr>
        </p:nvSpPr>
        <p:spPr>
          <a:xfrm>
            <a:off x="6170612" y="1132769"/>
            <a:ext cx="5183188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Content Placeholder 5"/>
          <p:cNvSpPr>
            <a:spLocks noGrp="true"/>
          </p:cNvSpPr>
          <p:nvPr>
            <p:ph sz="quarter" idx="4"/>
          </p:nvPr>
        </p:nvSpPr>
        <p:spPr>
          <a:xfrm>
            <a:off x="6172200" y="1662112"/>
            <a:ext cx="5183188" cy="452755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0905C-10FF-8047-AA7E-6DC7E8B6AF51}" type="datetime1">
              <a:rPr lang="en-CA" smtClean="0"/>
            </a:fld>
            <a:endParaRPr lang="en-US"/>
          </a:p>
        </p:txBody>
      </p:sp>
      <p:sp>
        <p:nvSpPr>
          <p:cNvPr id="8" name="Footer Placeholder 7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9" name="Slide Number Placeholder 8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11" name="グラフィックス 10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7676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E86E2-4400-D342-BEEC-F9C1ADF6F9F7}" type="datetime1">
              <a:rPr lang="en-CA" smtClean="0"/>
            </a:fld>
            <a:endParaRPr lang="en-US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7" name="グラフィックス 6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358A08-7221-7F45-8378-69D5559861DD}" type="datetime1">
              <a:rPr lang="en-CA" smtClean="0"/>
            </a:fld>
            <a:endParaRPr lang="en-US"/>
          </a:p>
        </p:txBody>
      </p:sp>
      <p:sp>
        <p:nvSpPr>
          <p:cNvPr id="3" name="Footer Placeholder 2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6" name="グラフィックス 5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>
            <a:off x="5183188" y="904167"/>
            <a:ext cx="6172200" cy="49568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C20FDB-303D-8A4E-83B7-226DD88B97BD}" type="datetime1">
              <a:rPr lang="en-CA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true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9EBA37-9D18-D34A-A88D-1B00AA06E95C}" type="datetime1">
              <a:rPr lang="en-CA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9330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93E591-CC8D-C74E-8EED-098A7FB5E64D}" type="datetime1">
              <a:rPr lang="en-CA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8" name="グラフィックス 7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065610" y="5778835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true"/>
          </p:cNvSpPr>
          <p:nvPr>
            <p:ph type="title" orient="vert"/>
          </p:nvPr>
        </p:nvSpPr>
        <p:spPr>
          <a:xfrm>
            <a:off x="9731022" y="365125"/>
            <a:ext cx="1622778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>
          <a:xfrm>
            <a:off x="838200" y="365125"/>
            <a:ext cx="889282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BC118-574D-594E-ABEA-A7C82666C9AB}" type="datetime1">
              <a:rPr lang="en-CA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065610" y="5778835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838200" y="3428999"/>
            <a:ext cx="10515600" cy="139258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1524000" y="5000977"/>
            <a:ext cx="9144000" cy="113735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pic>
        <p:nvPicPr>
          <p:cNvPr id="6" name="グラフィックス 5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529" y="444985"/>
            <a:ext cx="4840942" cy="28943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9321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sp>
        <p:nvSpPr>
          <p:cNvPr id="8" name="Date Placeholder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29AB1E-7FD9-0A40-B7C0-508CCACB3E9A}" type="datetime1">
              <a:rPr lang="en-CA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>
            <a:off x="5183188" y="904167"/>
            <a:ext cx="6172200" cy="49568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C20FDB-303D-8A4E-83B7-226DD88B97BD}" type="datetime1">
              <a:rPr lang="en-CA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8723F-57EA-4C47-97B9-92AFDEEF85DC}" type="datetime1">
              <a:rPr lang="en-CA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8" name="グラフィックス 7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8202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sz="half" idx="1"/>
          </p:nvPr>
        </p:nvSpPr>
        <p:spPr>
          <a:xfrm>
            <a:off x="838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6172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00E5D-EC04-AA49-8D52-0FCB6E08F63D}" type="datetime1">
              <a:rPr lang="en-CA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9788" y="365126"/>
            <a:ext cx="10515600" cy="7676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36612" y="1134005"/>
            <a:ext cx="5157787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839788" y="1662112"/>
            <a:ext cx="5157787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true"/>
          </p:cNvSpPr>
          <p:nvPr>
            <p:ph type="body" sz="quarter" idx="3"/>
          </p:nvPr>
        </p:nvSpPr>
        <p:spPr>
          <a:xfrm>
            <a:off x="6170612" y="1132769"/>
            <a:ext cx="5183188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Content Placeholder 5"/>
          <p:cNvSpPr>
            <a:spLocks noGrp="true"/>
          </p:cNvSpPr>
          <p:nvPr>
            <p:ph sz="quarter" idx="4"/>
          </p:nvPr>
        </p:nvSpPr>
        <p:spPr>
          <a:xfrm>
            <a:off x="6172200" y="1662112"/>
            <a:ext cx="5183188" cy="452755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0905C-10FF-8047-AA7E-6DC7E8B6AF51}" type="datetime1">
              <a:rPr lang="en-CA" smtClean="0"/>
            </a:fld>
            <a:endParaRPr lang="en-US"/>
          </a:p>
        </p:txBody>
      </p:sp>
      <p:sp>
        <p:nvSpPr>
          <p:cNvPr id="8" name="Footer Placeholder 7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9" name="Slide Number Placeholder 8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11" name="グラフィックス 10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7676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E86E2-4400-D342-BEEC-F9C1ADF6F9F7}" type="datetime1">
              <a:rPr lang="en-CA" smtClean="0"/>
            </a:fld>
            <a:endParaRPr lang="en-US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7" name="グラフィックス 6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358A08-7221-7F45-8378-69D5559861DD}" type="datetime1">
              <a:rPr lang="en-CA" smtClean="0"/>
            </a:fld>
            <a:endParaRPr lang="en-US"/>
          </a:p>
        </p:txBody>
      </p:sp>
      <p:sp>
        <p:nvSpPr>
          <p:cNvPr id="3" name="Footer Placeholder 2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6" name="グラフィックス 5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>
            <a:off x="5183188" y="904167"/>
            <a:ext cx="6172200" cy="49568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C20FDB-303D-8A4E-83B7-226DD88B97BD}" type="datetime1">
              <a:rPr lang="en-CA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true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9EBA37-9D18-D34A-A88D-1B00AA06E95C}" type="datetime1">
              <a:rPr lang="en-CA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9330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93E591-CC8D-C74E-8EED-098A7FB5E64D}" type="datetime1">
              <a:rPr lang="en-CA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8" name="グラフィックス 7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065610" y="5778835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true"/>
          </p:cNvSpPr>
          <p:nvPr>
            <p:ph type="title" orient="vert"/>
          </p:nvPr>
        </p:nvSpPr>
        <p:spPr>
          <a:xfrm>
            <a:off x="9731022" y="365125"/>
            <a:ext cx="1622778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>
          <a:xfrm>
            <a:off x="838200" y="365125"/>
            <a:ext cx="889282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BC118-574D-594E-ABEA-A7C82666C9AB}" type="datetime1">
              <a:rPr lang="en-CA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065610" y="5778835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838200" y="3428999"/>
            <a:ext cx="10515600" cy="139258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1524000" y="5000977"/>
            <a:ext cx="9144000" cy="113735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pic>
        <p:nvPicPr>
          <p:cNvPr id="6" name="グラフィックス 5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529" y="444985"/>
            <a:ext cx="4840942" cy="28943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true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9EBA37-9D18-D34A-A88D-1B00AA06E95C}" type="datetime1">
              <a:rPr lang="en-CA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9321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sp>
        <p:nvSpPr>
          <p:cNvPr id="8" name="Date Placeholder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29AB1E-7FD9-0A40-B7C0-508CCACB3E9A}" type="datetime1">
              <a:rPr lang="en-CA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8723F-57EA-4C47-97B9-92AFDEEF85DC}" type="datetime1">
              <a:rPr lang="en-CA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8" name="グラフィックス 7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8202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sz="half" idx="1"/>
          </p:nvPr>
        </p:nvSpPr>
        <p:spPr>
          <a:xfrm>
            <a:off x="838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6172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00E5D-EC04-AA49-8D52-0FCB6E08F63D}" type="datetime1">
              <a:rPr lang="en-CA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9788" y="365126"/>
            <a:ext cx="10515600" cy="7676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36612" y="1134005"/>
            <a:ext cx="5157787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839788" y="1662112"/>
            <a:ext cx="5157787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true"/>
          </p:cNvSpPr>
          <p:nvPr>
            <p:ph type="body" sz="quarter" idx="3"/>
          </p:nvPr>
        </p:nvSpPr>
        <p:spPr>
          <a:xfrm>
            <a:off x="6170612" y="1132769"/>
            <a:ext cx="5183188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Content Placeholder 5"/>
          <p:cNvSpPr>
            <a:spLocks noGrp="true"/>
          </p:cNvSpPr>
          <p:nvPr>
            <p:ph sz="quarter" idx="4"/>
          </p:nvPr>
        </p:nvSpPr>
        <p:spPr>
          <a:xfrm>
            <a:off x="6172200" y="1662112"/>
            <a:ext cx="5183188" cy="452755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0905C-10FF-8047-AA7E-6DC7E8B6AF51}" type="datetime1">
              <a:rPr lang="en-CA" smtClean="0"/>
            </a:fld>
            <a:endParaRPr lang="en-US"/>
          </a:p>
        </p:txBody>
      </p:sp>
      <p:sp>
        <p:nvSpPr>
          <p:cNvPr id="8" name="Footer Placeholder 7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9" name="Slide Number Placeholder 8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11" name="グラフィックス 10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7676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E86E2-4400-D342-BEEC-F9C1ADF6F9F7}" type="datetime1">
              <a:rPr lang="en-CA" smtClean="0"/>
            </a:fld>
            <a:endParaRPr lang="en-US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7" name="グラフィックス 6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358A08-7221-7F45-8378-69D5559861DD}" type="datetime1">
              <a:rPr lang="en-CA" smtClean="0"/>
            </a:fld>
            <a:endParaRPr lang="en-US"/>
          </a:p>
        </p:txBody>
      </p:sp>
      <p:sp>
        <p:nvSpPr>
          <p:cNvPr id="3" name="Footer Placeholder 2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6" name="グラフィックス 5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>
            <a:off x="5183188" y="904167"/>
            <a:ext cx="6172200" cy="49568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C20FDB-303D-8A4E-83B7-226DD88B97BD}" type="datetime1">
              <a:rPr lang="en-CA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true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9EBA37-9D18-D34A-A88D-1B00AA06E95C}" type="datetime1">
              <a:rPr lang="en-CA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9330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93E591-CC8D-C74E-8EED-098A7FB5E64D}" type="datetime1">
              <a:rPr lang="en-CA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8" name="グラフィックス 7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065610" y="5778835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true"/>
          </p:cNvSpPr>
          <p:nvPr>
            <p:ph type="title" orient="vert"/>
          </p:nvPr>
        </p:nvSpPr>
        <p:spPr>
          <a:xfrm>
            <a:off x="9731022" y="365125"/>
            <a:ext cx="1622778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>
          <a:xfrm>
            <a:off x="838200" y="365125"/>
            <a:ext cx="889282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BC118-574D-594E-ABEA-A7C82666C9AB}" type="datetime1">
              <a:rPr lang="en-CA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pic>
        <p:nvPicPr>
          <p:cNvPr id="9" name="グラフィックス 8"/>
          <p:cNvPicPr>
            <a:picLocks noChangeAspect="true"/>
          </p:cNvPicPr>
          <p:nvPr userDrawn="true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065610" y="5778835"/>
            <a:ext cx="1344021" cy="803568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101.xml"/><Relationship Id="rId12" Type="http://schemas.openxmlformats.org/officeDocument/2006/relationships/theme" Target="../theme/theme10.xml"/><Relationship Id="rId11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0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9.xml"/><Relationship Id="rId8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112.xml"/><Relationship Id="rId12" Type="http://schemas.openxmlformats.org/officeDocument/2006/relationships/theme" Target="../theme/theme11.xml"/><Relationship Id="rId11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1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0.xml"/><Relationship Id="rId8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23.xml"/><Relationship Id="rId12" Type="http://schemas.openxmlformats.org/officeDocument/2006/relationships/theme" Target="../theme/theme12.xml"/><Relationship Id="rId11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122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1.xml"/><Relationship Id="rId8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6.xml"/><Relationship Id="rId3" Type="http://schemas.openxmlformats.org/officeDocument/2006/relationships/slideLayout" Target="../slideLayouts/slideLayout135.xml"/><Relationship Id="rId2" Type="http://schemas.openxmlformats.org/officeDocument/2006/relationships/slideLayout" Target="../slideLayouts/slideLayout134.xml"/><Relationship Id="rId12" Type="http://schemas.openxmlformats.org/officeDocument/2006/relationships/theme" Target="../theme/theme13.xml"/><Relationship Id="rId11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42.xml"/><Relationship Id="rId1" Type="http://schemas.openxmlformats.org/officeDocument/2006/relationships/slideLayout" Target="../slideLayouts/slideLayout133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2.xml"/><Relationship Id="rId8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47.xml"/><Relationship Id="rId3" Type="http://schemas.openxmlformats.org/officeDocument/2006/relationships/slideLayout" Target="../slideLayouts/slideLayout146.xml"/><Relationship Id="rId2" Type="http://schemas.openxmlformats.org/officeDocument/2006/relationships/slideLayout" Target="../slideLayouts/slideLayout145.xml"/><Relationship Id="rId12" Type="http://schemas.openxmlformats.org/officeDocument/2006/relationships/theme" Target="../theme/theme14.xml"/><Relationship Id="rId11" Type="http://schemas.openxmlformats.org/officeDocument/2006/relationships/slideLayout" Target="../slideLayouts/slideLayout154.xml"/><Relationship Id="rId10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44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3.xml"/><Relationship Id="rId8" Type="http://schemas.openxmlformats.org/officeDocument/2006/relationships/slideLayout" Target="../slideLayouts/slideLayout162.xml"/><Relationship Id="rId7" Type="http://schemas.openxmlformats.org/officeDocument/2006/relationships/slideLayout" Target="../slideLayouts/slideLayout161.xml"/><Relationship Id="rId6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57.xml"/><Relationship Id="rId2" Type="http://schemas.openxmlformats.org/officeDocument/2006/relationships/slideLayout" Target="../slideLayouts/slideLayout156.xml"/><Relationship Id="rId12" Type="http://schemas.openxmlformats.org/officeDocument/2006/relationships/theme" Target="../theme/theme15.xml"/><Relationship Id="rId11" Type="http://schemas.openxmlformats.org/officeDocument/2006/relationships/slideLayout" Target="../slideLayouts/slideLayout165.xml"/><Relationship Id="rId10" Type="http://schemas.openxmlformats.org/officeDocument/2006/relationships/slideLayout" Target="../slideLayouts/slideLayout164.xml"/><Relationship Id="rId1" Type="http://schemas.openxmlformats.org/officeDocument/2006/relationships/slideLayout" Target="../slideLayouts/slideLayout155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2" Type="http://schemas.openxmlformats.org/officeDocument/2006/relationships/theme" Target="../theme/theme4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2" Type="http://schemas.openxmlformats.org/officeDocument/2006/relationships/theme" Target="../theme/theme5.xml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2" Type="http://schemas.openxmlformats.org/officeDocument/2006/relationships/theme" Target="../theme/theme6.xml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2" Type="http://schemas.openxmlformats.org/officeDocument/2006/relationships/theme" Target="../theme/theme7.xml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2" Type="http://schemas.openxmlformats.org/officeDocument/2006/relationships/theme" Target="../theme/theme8.xml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0.xml"/><Relationship Id="rId12" Type="http://schemas.openxmlformats.org/officeDocument/2006/relationships/theme" Target="../theme/theme9.xml"/><Relationship Id="rId11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8.xml"/><Relationship Id="rId1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8" name="Title Placeholder 7"/>
          <p:cNvSpPr>
            <a:spLocks noGrp="true"/>
          </p:cNvSpPr>
          <p:nvPr>
            <p:ph type="title"/>
          </p:nvPr>
        </p:nvSpPr>
        <p:spPr>
          <a:xfrm>
            <a:off x="838200" y="365126"/>
            <a:ext cx="10515600" cy="842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Footer Placeholder 8"/>
          <p:cNvSpPr>
            <a:spLocks noGrp="true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W3C Web of Things (WoT) WG/IG</a:t>
            </a:r>
            <a:endParaRPr lang="en-US" dirty="0"/>
          </a:p>
        </p:txBody>
      </p:sp>
      <p:sp>
        <p:nvSpPr>
          <p:cNvPr id="10" name="Date Placeholder 3"/>
          <p:cNvSpPr>
            <a:spLocks noGrp="true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73A2E78-F38A-E046-ACDB-668F070D1EF6}" type="datetime1">
              <a:rPr lang="en-CA" smtClean="0"/>
            </a:fld>
            <a:endParaRPr lang="en-US" dirty="0"/>
          </a:p>
        </p:txBody>
      </p:sp>
      <p:sp>
        <p:nvSpPr>
          <p:cNvPr id="11" name="Slide Number Placeholder 5"/>
          <p:cNvSpPr>
            <a:spLocks noGrp="true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5BDE2E-7167-1944-9FEE-E44668D91CB6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5A9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8" name="Title Placeholder 7"/>
          <p:cNvSpPr>
            <a:spLocks noGrp="true"/>
          </p:cNvSpPr>
          <p:nvPr>
            <p:ph type="title"/>
          </p:nvPr>
        </p:nvSpPr>
        <p:spPr>
          <a:xfrm>
            <a:off x="838200" y="365126"/>
            <a:ext cx="10515600" cy="842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Footer Placeholder 8"/>
          <p:cNvSpPr>
            <a:spLocks noGrp="true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W3C Web of Things (WoT) WG/IG</a:t>
            </a:r>
            <a:endParaRPr lang="en-US" dirty="0"/>
          </a:p>
        </p:txBody>
      </p:sp>
      <p:sp>
        <p:nvSpPr>
          <p:cNvPr id="10" name="Date Placeholder 3"/>
          <p:cNvSpPr>
            <a:spLocks noGrp="true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73A2E78-F38A-E046-ACDB-668F070D1EF6}" type="datetime1">
              <a:rPr lang="en-CA" smtClean="0"/>
            </a:fld>
            <a:endParaRPr lang="en-US" dirty="0"/>
          </a:p>
        </p:txBody>
      </p:sp>
      <p:sp>
        <p:nvSpPr>
          <p:cNvPr id="11" name="Slide Number Placeholder 5"/>
          <p:cNvSpPr>
            <a:spLocks noGrp="true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5BDE2E-7167-1944-9FEE-E44668D91CB6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8" name="Title Placeholder 7"/>
          <p:cNvSpPr>
            <a:spLocks noGrp="true"/>
          </p:cNvSpPr>
          <p:nvPr>
            <p:ph type="title"/>
          </p:nvPr>
        </p:nvSpPr>
        <p:spPr>
          <a:xfrm>
            <a:off x="838200" y="365126"/>
            <a:ext cx="10515600" cy="842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Footer Placeholder 8"/>
          <p:cNvSpPr>
            <a:spLocks noGrp="true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W3C Web of Things (WoT) WG/IG</a:t>
            </a:r>
            <a:endParaRPr lang="en-US" dirty="0"/>
          </a:p>
        </p:txBody>
      </p:sp>
      <p:sp>
        <p:nvSpPr>
          <p:cNvPr id="10" name="Date Placeholder 3"/>
          <p:cNvSpPr>
            <a:spLocks noGrp="true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73A2E78-F38A-E046-ACDB-668F070D1EF6}" type="datetime1">
              <a:rPr lang="en-CA" smtClean="0"/>
            </a:fld>
            <a:endParaRPr lang="en-US" dirty="0"/>
          </a:p>
        </p:txBody>
      </p:sp>
      <p:sp>
        <p:nvSpPr>
          <p:cNvPr id="11" name="Slide Number Placeholder 5"/>
          <p:cNvSpPr>
            <a:spLocks noGrp="true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5BDE2E-7167-1944-9FEE-E44668D91CB6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8" name="Title Placeholder 7"/>
          <p:cNvSpPr>
            <a:spLocks noGrp="true"/>
          </p:cNvSpPr>
          <p:nvPr>
            <p:ph type="title"/>
          </p:nvPr>
        </p:nvSpPr>
        <p:spPr>
          <a:xfrm>
            <a:off x="838200" y="365126"/>
            <a:ext cx="10515600" cy="842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Footer Placeholder 8"/>
          <p:cNvSpPr>
            <a:spLocks noGrp="true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W3C Web of Things (WoT) WG/IG</a:t>
            </a:r>
            <a:endParaRPr lang="en-US" dirty="0"/>
          </a:p>
        </p:txBody>
      </p:sp>
      <p:sp>
        <p:nvSpPr>
          <p:cNvPr id="10" name="Date Placeholder 3"/>
          <p:cNvSpPr>
            <a:spLocks noGrp="true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73A2E78-F38A-E046-ACDB-668F070D1EF6}" type="datetime1">
              <a:rPr lang="en-CA" smtClean="0"/>
            </a:fld>
            <a:endParaRPr lang="en-US" dirty="0"/>
          </a:p>
        </p:txBody>
      </p:sp>
      <p:sp>
        <p:nvSpPr>
          <p:cNvPr id="11" name="Slide Number Placeholder 5"/>
          <p:cNvSpPr>
            <a:spLocks noGrp="true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5BDE2E-7167-1944-9FEE-E44668D91CB6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8" name="Title Placeholder 7"/>
          <p:cNvSpPr>
            <a:spLocks noGrp="true"/>
          </p:cNvSpPr>
          <p:nvPr>
            <p:ph type="title"/>
          </p:nvPr>
        </p:nvSpPr>
        <p:spPr>
          <a:xfrm>
            <a:off x="838200" y="365126"/>
            <a:ext cx="10515600" cy="842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Footer Placeholder 8"/>
          <p:cNvSpPr>
            <a:spLocks noGrp="true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W3C Web of Things (WoT) WG/IG</a:t>
            </a:r>
            <a:endParaRPr lang="en-US" dirty="0"/>
          </a:p>
        </p:txBody>
      </p:sp>
      <p:sp>
        <p:nvSpPr>
          <p:cNvPr id="10" name="Date Placeholder 3"/>
          <p:cNvSpPr>
            <a:spLocks noGrp="true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73A2E78-F38A-E046-ACDB-668F070D1EF6}" type="datetime1">
              <a:rPr lang="en-CA" smtClean="0"/>
            </a:fld>
            <a:endParaRPr lang="en-US" dirty="0"/>
          </a:p>
        </p:txBody>
      </p:sp>
      <p:sp>
        <p:nvSpPr>
          <p:cNvPr id="11" name="Slide Number Placeholder 5"/>
          <p:cNvSpPr>
            <a:spLocks noGrp="true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5BDE2E-7167-1944-9FEE-E44668D91CB6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8" name="Title Placeholder 7"/>
          <p:cNvSpPr>
            <a:spLocks noGrp="true"/>
          </p:cNvSpPr>
          <p:nvPr>
            <p:ph type="title"/>
          </p:nvPr>
        </p:nvSpPr>
        <p:spPr>
          <a:xfrm>
            <a:off x="838200" y="365126"/>
            <a:ext cx="10515600" cy="842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Footer Placeholder 8"/>
          <p:cNvSpPr>
            <a:spLocks noGrp="true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W3C Web of Things (WoT) WG/IG</a:t>
            </a:r>
            <a:endParaRPr lang="en-US" dirty="0"/>
          </a:p>
        </p:txBody>
      </p:sp>
      <p:sp>
        <p:nvSpPr>
          <p:cNvPr id="10" name="Date Placeholder 3"/>
          <p:cNvSpPr>
            <a:spLocks noGrp="true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73A2E78-F38A-E046-ACDB-668F070D1EF6}" type="datetime1">
              <a:rPr lang="en-CA" smtClean="0"/>
            </a:fld>
            <a:endParaRPr lang="en-US" dirty="0"/>
          </a:p>
        </p:txBody>
      </p:sp>
      <p:sp>
        <p:nvSpPr>
          <p:cNvPr id="11" name="Slide Number Placeholder 5"/>
          <p:cNvSpPr>
            <a:spLocks noGrp="true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5BDE2E-7167-1944-9FEE-E44668D91CB6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8" name="Title Placeholder 7"/>
          <p:cNvSpPr>
            <a:spLocks noGrp="true"/>
          </p:cNvSpPr>
          <p:nvPr>
            <p:ph type="title"/>
          </p:nvPr>
        </p:nvSpPr>
        <p:spPr>
          <a:xfrm>
            <a:off x="838200" y="365126"/>
            <a:ext cx="10515600" cy="842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Footer Placeholder 8"/>
          <p:cNvSpPr>
            <a:spLocks noGrp="true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W3C Web of Things (WoT) WG/IG</a:t>
            </a:r>
            <a:endParaRPr lang="en-US" dirty="0"/>
          </a:p>
        </p:txBody>
      </p:sp>
      <p:sp>
        <p:nvSpPr>
          <p:cNvPr id="10" name="Date Placeholder 3"/>
          <p:cNvSpPr>
            <a:spLocks noGrp="true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73A2E78-F38A-E046-ACDB-668F070D1EF6}" type="datetime1">
              <a:rPr lang="en-CA" smtClean="0"/>
            </a:fld>
            <a:endParaRPr lang="en-US" dirty="0"/>
          </a:p>
        </p:txBody>
      </p:sp>
      <p:sp>
        <p:nvSpPr>
          <p:cNvPr id="11" name="Slide Number Placeholder 5"/>
          <p:cNvSpPr>
            <a:spLocks noGrp="true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5BDE2E-7167-1944-9FEE-E44668D91CB6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8" name="Title Placeholder 7"/>
          <p:cNvSpPr>
            <a:spLocks noGrp="true"/>
          </p:cNvSpPr>
          <p:nvPr>
            <p:ph type="title"/>
          </p:nvPr>
        </p:nvSpPr>
        <p:spPr>
          <a:xfrm>
            <a:off x="838200" y="365126"/>
            <a:ext cx="10515600" cy="842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Footer Placeholder 8"/>
          <p:cNvSpPr>
            <a:spLocks noGrp="true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W3C Web of Things (WoT) WG/IG</a:t>
            </a:r>
            <a:endParaRPr lang="en-US" dirty="0"/>
          </a:p>
        </p:txBody>
      </p:sp>
      <p:sp>
        <p:nvSpPr>
          <p:cNvPr id="10" name="Date Placeholder 3"/>
          <p:cNvSpPr>
            <a:spLocks noGrp="true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73A2E78-F38A-E046-ACDB-668F070D1EF6}" type="datetime1">
              <a:rPr lang="en-CA" smtClean="0"/>
            </a:fld>
            <a:endParaRPr lang="en-US" dirty="0"/>
          </a:p>
        </p:txBody>
      </p:sp>
      <p:sp>
        <p:nvSpPr>
          <p:cNvPr id="11" name="Slide Number Placeholder 5"/>
          <p:cNvSpPr>
            <a:spLocks noGrp="true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5BDE2E-7167-1944-9FEE-E44668D91CB6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8" name="Title Placeholder 7"/>
          <p:cNvSpPr>
            <a:spLocks noGrp="true"/>
          </p:cNvSpPr>
          <p:nvPr>
            <p:ph type="title"/>
          </p:nvPr>
        </p:nvSpPr>
        <p:spPr>
          <a:xfrm>
            <a:off x="838200" y="365126"/>
            <a:ext cx="10515600" cy="842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Footer Placeholder 8"/>
          <p:cNvSpPr>
            <a:spLocks noGrp="true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W3C Web of Things (WoT) WG/IG</a:t>
            </a:r>
            <a:endParaRPr lang="en-US" dirty="0"/>
          </a:p>
        </p:txBody>
      </p:sp>
      <p:sp>
        <p:nvSpPr>
          <p:cNvPr id="10" name="Date Placeholder 3"/>
          <p:cNvSpPr>
            <a:spLocks noGrp="true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73A2E78-F38A-E046-ACDB-668F070D1EF6}" type="datetime1">
              <a:rPr lang="en-CA" smtClean="0"/>
            </a:fld>
            <a:endParaRPr lang="en-US" dirty="0"/>
          </a:p>
        </p:txBody>
      </p:sp>
      <p:sp>
        <p:nvSpPr>
          <p:cNvPr id="11" name="Slide Number Placeholder 5"/>
          <p:cNvSpPr>
            <a:spLocks noGrp="true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5BDE2E-7167-1944-9FEE-E44668D91CB6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8" name="Title Placeholder 7"/>
          <p:cNvSpPr>
            <a:spLocks noGrp="true"/>
          </p:cNvSpPr>
          <p:nvPr>
            <p:ph type="title"/>
          </p:nvPr>
        </p:nvSpPr>
        <p:spPr>
          <a:xfrm>
            <a:off x="838200" y="365126"/>
            <a:ext cx="10515600" cy="842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Footer Placeholder 8"/>
          <p:cNvSpPr>
            <a:spLocks noGrp="true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W3C Web of Things (WoT) WG/IG</a:t>
            </a:r>
            <a:endParaRPr lang="en-US" dirty="0"/>
          </a:p>
        </p:txBody>
      </p:sp>
      <p:sp>
        <p:nvSpPr>
          <p:cNvPr id="10" name="Date Placeholder 3"/>
          <p:cNvSpPr>
            <a:spLocks noGrp="true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73A2E78-F38A-E046-ACDB-668F070D1EF6}" type="datetime1">
              <a:rPr lang="en-CA" smtClean="0"/>
            </a:fld>
            <a:endParaRPr lang="en-US" dirty="0"/>
          </a:p>
        </p:txBody>
      </p:sp>
      <p:sp>
        <p:nvSpPr>
          <p:cNvPr id="11" name="Slide Number Placeholder 5"/>
          <p:cNvSpPr>
            <a:spLocks noGrp="true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5BDE2E-7167-1944-9FEE-E44668D91CB6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8" name="Title Placeholder 7"/>
          <p:cNvSpPr>
            <a:spLocks noGrp="true"/>
          </p:cNvSpPr>
          <p:nvPr>
            <p:ph type="title"/>
          </p:nvPr>
        </p:nvSpPr>
        <p:spPr>
          <a:xfrm>
            <a:off x="838200" y="365126"/>
            <a:ext cx="10515600" cy="842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Footer Placeholder 8"/>
          <p:cNvSpPr>
            <a:spLocks noGrp="true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W3C Web of Things (WoT) WG/IG</a:t>
            </a:r>
            <a:endParaRPr lang="en-US" dirty="0"/>
          </a:p>
        </p:txBody>
      </p:sp>
      <p:sp>
        <p:nvSpPr>
          <p:cNvPr id="10" name="Date Placeholder 3"/>
          <p:cNvSpPr>
            <a:spLocks noGrp="true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73A2E78-F38A-E046-ACDB-668F070D1EF6}" type="datetime1">
              <a:rPr lang="en-CA" smtClean="0"/>
            </a:fld>
            <a:endParaRPr lang="en-US" dirty="0"/>
          </a:p>
        </p:txBody>
      </p:sp>
      <p:sp>
        <p:nvSpPr>
          <p:cNvPr id="11" name="Slide Number Placeholder 5"/>
          <p:cNvSpPr>
            <a:spLocks noGrp="true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5BDE2E-7167-1944-9FEE-E44668D91CB6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8" name="Title Placeholder 7"/>
          <p:cNvSpPr>
            <a:spLocks noGrp="true"/>
          </p:cNvSpPr>
          <p:nvPr>
            <p:ph type="title"/>
          </p:nvPr>
        </p:nvSpPr>
        <p:spPr>
          <a:xfrm>
            <a:off x="838200" y="365126"/>
            <a:ext cx="10515600" cy="842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Footer Placeholder 8"/>
          <p:cNvSpPr>
            <a:spLocks noGrp="true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W3C Web of Things (WoT) WG/IG</a:t>
            </a:r>
            <a:endParaRPr lang="en-US" dirty="0"/>
          </a:p>
        </p:txBody>
      </p:sp>
      <p:sp>
        <p:nvSpPr>
          <p:cNvPr id="10" name="Date Placeholder 3"/>
          <p:cNvSpPr>
            <a:spLocks noGrp="true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73A2E78-F38A-E046-ACDB-668F070D1EF6}" type="datetime1">
              <a:rPr lang="en-CA" smtClean="0"/>
            </a:fld>
            <a:endParaRPr lang="en-US" dirty="0"/>
          </a:p>
        </p:txBody>
      </p:sp>
      <p:sp>
        <p:nvSpPr>
          <p:cNvPr id="11" name="Slide Number Placeholder 5"/>
          <p:cNvSpPr>
            <a:spLocks noGrp="true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5BDE2E-7167-1944-9FEE-E44668D91CB6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8" name="Title Placeholder 7"/>
          <p:cNvSpPr>
            <a:spLocks noGrp="true"/>
          </p:cNvSpPr>
          <p:nvPr>
            <p:ph type="title"/>
          </p:nvPr>
        </p:nvSpPr>
        <p:spPr>
          <a:xfrm>
            <a:off x="838200" y="365126"/>
            <a:ext cx="10515600" cy="842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Footer Placeholder 8"/>
          <p:cNvSpPr>
            <a:spLocks noGrp="true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W3C Web of Things (WoT) WG/IG</a:t>
            </a:r>
            <a:endParaRPr lang="en-US" dirty="0"/>
          </a:p>
        </p:txBody>
      </p:sp>
      <p:sp>
        <p:nvSpPr>
          <p:cNvPr id="10" name="Date Placeholder 3"/>
          <p:cNvSpPr>
            <a:spLocks noGrp="true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73A2E78-F38A-E046-ACDB-668F070D1EF6}" type="datetime1">
              <a:rPr lang="en-CA" smtClean="0"/>
            </a:fld>
            <a:endParaRPr lang="en-US" dirty="0"/>
          </a:p>
        </p:txBody>
      </p:sp>
      <p:sp>
        <p:nvSpPr>
          <p:cNvPr id="11" name="Slide Number Placeholder 5"/>
          <p:cNvSpPr>
            <a:spLocks noGrp="true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5BDE2E-7167-1944-9FEE-E44668D91CB6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8" name="Title Placeholder 7"/>
          <p:cNvSpPr>
            <a:spLocks noGrp="true"/>
          </p:cNvSpPr>
          <p:nvPr>
            <p:ph type="title"/>
          </p:nvPr>
        </p:nvSpPr>
        <p:spPr>
          <a:xfrm>
            <a:off x="838200" y="365126"/>
            <a:ext cx="10515600" cy="842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Footer Placeholder 8"/>
          <p:cNvSpPr>
            <a:spLocks noGrp="true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W3C Web of Things (WoT) WG/IG</a:t>
            </a:r>
            <a:endParaRPr lang="en-US" dirty="0"/>
          </a:p>
        </p:txBody>
      </p:sp>
      <p:sp>
        <p:nvSpPr>
          <p:cNvPr id="10" name="Date Placeholder 3"/>
          <p:cNvSpPr>
            <a:spLocks noGrp="true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73A2E78-F38A-E046-ACDB-668F070D1EF6}" type="datetime1">
              <a:rPr lang="en-CA" smtClean="0"/>
            </a:fld>
            <a:endParaRPr lang="en-US" dirty="0"/>
          </a:p>
        </p:txBody>
      </p:sp>
      <p:sp>
        <p:nvSpPr>
          <p:cNvPr id="11" name="Slide Number Placeholder 5"/>
          <p:cNvSpPr>
            <a:spLocks noGrp="true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5BDE2E-7167-1944-9FEE-E44668D91CB6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8" name="Title Placeholder 7"/>
          <p:cNvSpPr>
            <a:spLocks noGrp="true"/>
          </p:cNvSpPr>
          <p:nvPr>
            <p:ph type="title"/>
          </p:nvPr>
        </p:nvSpPr>
        <p:spPr>
          <a:xfrm>
            <a:off x="838200" y="365126"/>
            <a:ext cx="10515600" cy="842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Footer Placeholder 8"/>
          <p:cNvSpPr>
            <a:spLocks noGrp="true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W3C Web of Things (WoT) WG/IG</a:t>
            </a:r>
            <a:endParaRPr lang="en-US" dirty="0"/>
          </a:p>
        </p:txBody>
      </p:sp>
      <p:sp>
        <p:nvSpPr>
          <p:cNvPr id="10" name="Date Placeholder 3"/>
          <p:cNvSpPr>
            <a:spLocks noGrp="true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73A2E78-F38A-E046-ACDB-668F070D1EF6}" type="datetime1">
              <a:rPr lang="en-CA" smtClean="0"/>
            </a:fld>
            <a:endParaRPr lang="en-US" dirty="0"/>
          </a:p>
        </p:txBody>
      </p:sp>
      <p:sp>
        <p:nvSpPr>
          <p:cNvPr id="11" name="Slide Number Placeholder 5"/>
          <p:cNvSpPr>
            <a:spLocks noGrp="true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5BDE2E-7167-1944-9FEE-E44668D91CB6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hyperlink" Target="http://plugfest.thingweb.io/playground/&#13;" TargetMode="External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1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8.xml"/><Relationship Id="rId3" Type="http://schemas.openxmlformats.org/officeDocument/2006/relationships/hyperlink" Target="https://www.youtube.com/watch?v=wDX45dsD4GM" TargetMode="External"/><Relationship Id="rId2" Type="http://schemas.openxmlformats.org/officeDocument/2006/relationships/hyperlink" Target="https://github.com/eclipse/thingweb.node-wot%20" TargetMode="External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6.xml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12.xml"/><Relationship Id="rId1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3.xml"/><Relationship Id="rId3" Type="http://schemas.openxmlformats.org/officeDocument/2006/relationships/hyperlink" Target="https://github.com/node-red/node-red-nodegen" TargetMode="External"/><Relationship Id="rId2" Type="http://schemas.openxmlformats.org/officeDocument/2006/relationships/hyperlink" Target="https://w3c.github.io/wot-marketing/developers/wot_nodegen.mp4" TargetMode="External"/><Relationship Id="rId1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7.xml"/><Relationship Id="rId1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9.xml"/><Relationship Id="rId1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0.xml"/><Relationship Id="rId1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0.xml"/><Relationship Id="rId1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image" Target="../media/image37.png"/><Relationship Id="rId7" Type="http://schemas.openxmlformats.org/officeDocument/2006/relationships/image" Target="../media/image36.png"/><Relationship Id="rId6" Type="http://schemas.openxmlformats.org/officeDocument/2006/relationships/image" Target="../media/image35.png"/><Relationship Id="rId5" Type="http://schemas.openxmlformats.org/officeDocument/2006/relationships/hyperlink" Target="https://github.com/tum-esi/shadow-thing" TargetMode="External"/><Relationship Id="rId4" Type="http://schemas.openxmlformats.org/officeDocument/2006/relationships/hyperlink" Target="https://github.com/tum-esi/testbench" TargetMode="External"/><Relationship Id="rId3" Type="http://schemas.openxmlformats.org/officeDocument/2006/relationships/hyperlink" Target="https://marketplace.visualstudio.com/items?itemName=arces-wot.td-code" TargetMode="External"/><Relationship Id="rId2" Type="http://schemas.openxmlformats.org/officeDocument/2006/relationships/hyperlink" Target="https://github.com/UniBO-PRISMLab/wam" TargetMode="External"/><Relationship Id="rId10" Type="http://schemas.openxmlformats.org/officeDocument/2006/relationships/slideLayout" Target="../slideLayouts/slideLayout90.xml"/><Relationship Id="rId1" Type="http://schemas.openxmlformats.org/officeDocument/2006/relationships/hyperlink" Target="wotify.org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0.xml"/><Relationship Id="rId1" Type="http://schemas.openxmlformats.org/officeDocument/2006/relationships/hyperlink" Target="https://www.w3.org/2020/10/TPAC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0.xml"/><Relationship Id="rId1" Type="http://schemas.openxmlformats.org/officeDocument/2006/relationships/hyperlink" Target="https://www.w3.org/WoT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5.xml"/><Relationship Id="rId8" Type="http://schemas.openxmlformats.org/officeDocument/2006/relationships/image" Target="../media/image8.png"/><Relationship Id="rId7" Type="http://schemas.openxmlformats.org/officeDocument/2006/relationships/image" Target="../media/image14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6.xml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5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34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W3C Web of Things Thing Description for API Description of </a:t>
            </a:r>
            <a:r>
              <a:rPr lang="en-US" altLang="en-US" sz="4800" dirty="0"/>
              <a:t>IoT </a:t>
            </a:r>
            <a:r>
              <a:rPr lang="en-US" sz="4800" dirty="0"/>
              <a:t>Devices</a:t>
            </a:r>
            <a:endParaRPr lang="en-US" sz="4800" dirty="0"/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 dirty="0"/>
              <a:t>Ege Korkan - TU Munich | W3C WoT Working Group</a:t>
            </a:r>
            <a:endParaRPr lang="en-US" dirty="0"/>
          </a:p>
          <a:p>
            <a:r>
              <a:rPr lang="en-US" altLang="en-US" dirty="0"/>
              <a:t>API Specifications Conference 2020 - 09.09.2020</a:t>
            </a:r>
            <a:endParaRPr lang="en-US" altLang="en-US" dirty="0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true"/>
          <p:nvPr/>
        </p:nvSpPr>
        <p:spPr>
          <a:xfrm>
            <a:off x="2125980" y="1049655"/>
            <a:ext cx="8609965" cy="550799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Consolas" panose="020B0609020204030204" charset="0"/>
                <a:cs typeface="Consolas" panose="020B0609020204030204" charset="0"/>
              </a:rPr>
              <a:t>{</a:t>
            </a:r>
            <a:endParaRPr lang="en-US" sz="1600" dirty="0">
              <a:latin typeface="Consolas" panose="020B0609020204030204" charset="0"/>
              <a:cs typeface="Consolas" panose="020B0609020204030204" charset="0"/>
            </a:endParaRPr>
          </a:p>
          <a:p>
            <a:pPr algn="l"/>
            <a:r>
              <a:rPr lang="en-US" sz="1600" dirty="0">
                <a:latin typeface="Consolas" panose="020B0609020204030204" charset="0"/>
                <a:cs typeface="Consolas" panose="020B0609020204030204" charset="0"/>
              </a:rPr>
              <a:t>	</a:t>
            </a:r>
            <a:r>
              <a:rPr lang="en-US" sz="1600" dirty="0">
                <a:solidFill>
                  <a:srgbClr val="C00000"/>
                </a:solidFill>
                <a:latin typeface="Consolas" panose="020B0609020204030204" charset="0"/>
                <a:cs typeface="Consolas" panose="020B0609020204030204" charset="0"/>
              </a:rPr>
              <a:t>"@context"</a:t>
            </a:r>
            <a:r>
              <a:rPr lang="en-US" sz="1600" dirty="0">
                <a:latin typeface="Consolas" panose="020B0609020204030204" charset="0"/>
                <a:cs typeface="Consolas" panose="020B0609020204030204" charset="0"/>
              </a:rPr>
              <a:t>: </a:t>
            </a:r>
            <a:r>
              <a:rPr lang="en-US" altLang="en-US" sz="1600" dirty="0">
                <a:latin typeface="Consolas" panose="020B0609020204030204" charset="0"/>
                <a:cs typeface="Consolas" panose="020B0609020204030204" charset="0"/>
              </a:rPr>
              <a:t>[</a:t>
            </a:r>
            <a:endParaRPr lang="en-US" altLang="en-US" sz="1600" dirty="0">
              <a:latin typeface="Consolas" panose="020B0609020204030204" charset="0"/>
              <a:cs typeface="Consolas" panose="020B0609020204030204" charset="0"/>
            </a:endParaRPr>
          </a:p>
          <a:p>
            <a:pPr algn="l"/>
            <a:r>
              <a:rPr lang="en-US" altLang="en-US" sz="1600" dirty="0">
                <a:latin typeface="Consolas" panose="020B0609020204030204" charset="0"/>
                <a:cs typeface="Consolas" panose="020B0609020204030204" charset="0"/>
              </a:rPr>
              <a:t>               </a:t>
            </a:r>
            <a:r>
              <a:rPr lang="en-US" sz="1600" dirty="0">
                <a:latin typeface="Consolas" panose="020B0609020204030204" charset="0"/>
                <a:cs typeface="Consolas" panose="020B0609020204030204" charset="0"/>
              </a:rPr>
              <a:t>"https://www.w3.org/2019/wot/td/v1",</a:t>
            </a:r>
            <a:endParaRPr lang="en-US" sz="1600" dirty="0">
              <a:latin typeface="Consolas" panose="020B0609020204030204" charset="0"/>
              <a:cs typeface="Consolas" panose="020B0609020204030204" charset="0"/>
            </a:endParaRPr>
          </a:p>
          <a:p>
            <a:pPr algn="l"/>
            <a:r>
              <a:rPr lang="en-US" sz="1600" dirty="0"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en-US" altLang="en-US" sz="1600" dirty="0">
                <a:latin typeface="Consolas" panose="020B0609020204030204" charset="0"/>
                <a:cs typeface="Consolas" panose="020B0609020204030204" charset="0"/>
              </a:rPr>
              <a:t>              </a:t>
            </a:r>
            <a:r>
              <a:rPr lang="en-US" altLang="en-US" sz="1600" dirty="0">
                <a:solidFill>
                  <a:srgbClr val="C00000"/>
                </a:solidFill>
                <a:latin typeface="Consolas" panose="020B0609020204030204" charset="0"/>
                <a:cs typeface="Consolas" panose="020B0609020204030204" charset="0"/>
              </a:rPr>
              <a:t>{</a:t>
            </a:r>
            <a:r>
              <a:rPr lang="en-US" sz="1600" dirty="0">
                <a:solidFill>
                  <a:srgbClr val="C0000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"</a:t>
            </a:r>
            <a:r>
              <a:rPr lang="en-US" altLang="en-US" sz="1600" dirty="0">
                <a:solidFill>
                  <a:srgbClr val="C0000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iot</a:t>
            </a:r>
            <a:r>
              <a:rPr lang="en-US" sz="1600" dirty="0">
                <a:solidFill>
                  <a:srgbClr val="C0000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"</a:t>
            </a:r>
            <a:r>
              <a:rPr lang="en-US" altLang="en-US" sz="1600" dirty="0">
                <a:solidFill>
                  <a:srgbClr val="C0000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:</a:t>
            </a:r>
            <a:r>
              <a:rPr lang="en-US" sz="1600" dirty="0">
                <a:solidFill>
                  <a:srgbClr val="C0000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"</a:t>
            </a:r>
            <a:r>
              <a:rPr lang="en-US" altLang="en-US" sz="1600" dirty="0">
                <a:solidFill>
                  <a:srgbClr val="C0000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http://iotschema.org</a:t>
            </a:r>
            <a:r>
              <a:rPr lang="en-US" sz="1600" dirty="0">
                <a:solidFill>
                  <a:srgbClr val="C0000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"</a:t>
            </a:r>
            <a:r>
              <a:rPr lang="en-US" altLang="en-US" sz="1600" dirty="0">
                <a:solidFill>
                  <a:srgbClr val="C0000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}</a:t>
            </a:r>
            <a:endParaRPr lang="en-US" altLang="en-US" sz="1600" dirty="0">
              <a:latin typeface="Consolas" panose="020B0609020204030204" charset="0"/>
              <a:cs typeface="Consolas" panose="020B0609020204030204" charset="0"/>
              <a:sym typeface="+mn-ea"/>
            </a:endParaRPr>
          </a:p>
          <a:p>
            <a:pPr algn="l"/>
            <a:r>
              <a:rPr lang="en-US" altLang="en-US" sz="1600" dirty="0">
                <a:latin typeface="Consolas" panose="020B0609020204030204" charset="0"/>
                <a:cs typeface="Consolas" panose="020B0609020204030204" charset="0"/>
                <a:sym typeface="+mn-ea"/>
              </a:rPr>
              <a:t>        ],</a:t>
            </a:r>
            <a:endParaRPr lang="en-US" altLang="en-US" sz="1600" dirty="0">
              <a:latin typeface="Consolas" panose="020B0609020204030204" charset="0"/>
              <a:cs typeface="Consolas" panose="020B0609020204030204" charset="0"/>
              <a:sym typeface="+mn-ea"/>
            </a:endParaRPr>
          </a:p>
          <a:p>
            <a:pPr algn="l"/>
            <a:r>
              <a:rPr lang="en-US" altLang="en-US" sz="1600" dirty="0">
                <a:latin typeface="Consolas" panose="020B0609020204030204" charset="0"/>
                <a:cs typeface="Consolas" panose="020B0609020204030204" charset="0"/>
                <a:sym typeface="+mn-ea"/>
              </a:rPr>
              <a:t>        </a:t>
            </a:r>
            <a:r>
              <a:rPr lang="en-US" sz="1600" dirty="0">
                <a:solidFill>
                  <a:srgbClr val="C0000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"</a:t>
            </a:r>
            <a:r>
              <a:rPr lang="en-US" altLang="en-US" sz="1600" dirty="0">
                <a:solidFill>
                  <a:srgbClr val="C0000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@type</a:t>
            </a:r>
            <a:r>
              <a:rPr lang="en-US" sz="1600" dirty="0">
                <a:solidFill>
                  <a:srgbClr val="C0000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"</a:t>
            </a:r>
            <a:r>
              <a:rPr lang="en-US" altLang="en-US" sz="1600" dirty="0">
                <a:solidFill>
                  <a:srgbClr val="C0000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:</a:t>
            </a:r>
            <a:r>
              <a:rPr lang="en-US" sz="1600" dirty="0">
                <a:solidFill>
                  <a:srgbClr val="C0000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"</a:t>
            </a:r>
            <a:r>
              <a:rPr lang="en-US" altLang="en-US" sz="1600" dirty="0">
                <a:solidFill>
                  <a:srgbClr val="C0000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SprinklerStation</a:t>
            </a:r>
            <a:r>
              <a:rPr lang="en-US" sz="1600" dirty="0">
                <a:solidFill>
                  <a:srgbClr val="C0000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"</a:t>
            </a:r>
            <a:r>
              <a:rPr lang="en-US" altLang="en-US" sz="1600" dirty="0">
                <a:latin typeface="Consolas" panose="020B0609020204030204" charset="0"/>
                <a:cs typeface="Consolas" panose="020B0609020204030204" charset="0"/>
                <a:sym typeface="+mn-ea"/>
              </a:rPr>
              <a:t>,</a:t>
            </a:r>
            <a:endParaRPr lang="en-US" sz="1600" dirty="0">
              <a:latin typeface="Consolas" panose="020B0609020204030204" charset="0"/>
              <a:cs typeface="Consolas" panose="020B0609020204030204" charset="0"/>
            </a:endParaRPr>
          </a:p>
          <a:p>
            <a:pPr algn="l"/>
            <a:r>
              <a:rPr lang="en-US" sz="1600" dirty="0">
                <a:solidFill>
                  <a:srgbClr val="E6B624"/>
                </a:solidFill>
                <a:latin typeface="Consolas" panose="020B0609020204030204" charset="0"/>
                <a:cs typeface="Consolas" panose="020B0609020204030204" charset="0"/>
              </a:rPr>
              <a:t>	"id": "urn:dev:ops:Agriculture-7331",</a:t>
            </a:r>
            <a:endParaRPr lang="en-US" sz="1600" dirty="0">
              <a:solidFill>
                <a:srgbClr val="E6B624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algn="l"/>
            <a:r>
              <a:rPr lang="en-US" sz="1600" dirty="0">
                <a:solidFill>
                  <a:srgbClr val="E6B624"/>
                </a:solidFill>
                <a:latin typeface="Consolas" panose="020B0609020204030204" charset="0"/>
                <a:cs typeface="Consolas" panose="020B0609020204030204" charset="0"/>
              </a:rPr>
              <a:t>	"title": "</a:t>
            </a:r>
            <a:r>
              <a:rPr lang="en-US" sz="1600" dirty="0" err="1">
                <a:solidFill>
                  <a:srgbClr val="E6B624"/>
                </a:solidFill>
                <a:latin typeface="Consolas" panose="020B0609020204030204" charset="0"/>
                <a:cs typeface="Consolas" panose="020B0609020204030204" charset="0"/>
              </a:rPr>
              <a:t>SoilStation</a:t>
            </a:r>
            <a:r>
              <a:rPr lang="en-US" sz="1600" dirty="0">
                <a:solidFill>
                  <a:srgbClr val="E6B624"/>
                </a:solidFill>
                <a:latin typeface="Consolas" panose="020B0609020204030204" charset="0"/>
                <a:cs typeface="Consolas" panose="020B0609020204030204" charset="0"/>
              </a:rPr>
              <a:t>",</a:t>
            </a:r>
            <a:endParaRPr lang="en-US" sz="1600" dirty="0">
              <a:latin typeface="Consolas" panose="020B0609020204030204" charset="0"/>
              <a:cs typeface="Consolas" panose="020B0609020204030204" charset="0"/>
            </a:endParaRPr>
          </a:p>
          <a:p>
            <a:pPr algn="l"/>
            <a:r>
              <a:rPr lang="en-US" sz="1600" dirty="0">
                <a:latin typeface="Consolas" panose="020B0609020204030204" charset="0"/>
                <a:cs typeface="Consolas" panose="020B0609020204030204" charset="0"/>
              </a:rPr>
              <a:t>	</a:t>
            </a:r>
            <a:r>
              <a:rPr lang="en-US" sz="1600" dirty="0">
                <a:solidFill>
                  <a:srgbClr val="E6B624"/>
                </a:solidFill>
                <a:latin typeface="Consolas" panose="020B0609020204030204" charset="0"/>
                <a:cs typeface="Consolas" panose="020B0609020204030204" charset="0"/>
              </a:rPr>
              <a:t>"description": "A soil management station for use in agriculture",</a:t>
            </a:r>
            <a:endParaRPr lang="en-US" sz="1600" dirty="0">
              <a:solidFill>
                <a:srgbClr val="E6B624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algn="l"/>
            <a:r>
              <a:rPr lang="en-US" sz="1600" dirty="0">
                <a:latin typeface="Consolas" panose="020B0609020204030204" charset="0"/>
                <a:cs typeface="Consolas" panose="020B0609020204030204" charset="0"/>
              </a:rPr>
              <a:t>	</a:t>
            </a:r>
            <a:r>
              <a:rPr lang="en-US" sz="1600" dirty="0">
                <a:solidFill>
                  <a:srgbClr val="FF0000"/>
                </a:solidFill>
                <a:latin typeface="Consolas" panose="020B0609020204030204" charset="0"/>
                <a:cs typeface="Consolas" panose="020B0609020204030204" charset="0"/>
              </a:rPr>
              <a:t>"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charset="0"/>
                <a:cs typeface="Consolas" panose="020B0609020204030204" charset="0"/>
              </a:rPr>
              <a:t>securityDefinitions</a:t>
            </a:r>
            <a:r>
              <a:rPr lang="en-US" sz="1600" dirty="0">
                <a:solidFill>
                  <a:srgbClr val="FF0000"/>
                </a:solidFill>
                <a:latin typeface="Consolas" panose="020B0609020204030204" charset="0"/>
                <a:cs typeface="Consolas" panose="020B0609020204030204" charset="0"/>
              </a:rPr>
              <a:t>": {</a:t>
            </a:r>
            <a:r>
              <a:rPr lang="en-US" altLang="en-US" sz="1600" dirty="0">
                <a:solidFill>
                  <a:srgbClr val="FF0000"/>
                </a:solidFill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charset="0"/>
                <a:cs typeface="Consolas" panose="020B0609020204030204" charset="0"/>
              </a:rPr>
              <a:t>"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charset="0"/>
                <a:cs typeface="Consolas" panose="020B0609020204030204" charset="0"/>
              </a:rPr>
              <a:t>basic_sc</a:t>
            </a:r>
            <a:r>
              <a:rPr lang="en-US" sz="1600" dirty="0">
                <a:solidFill>
                  <a:srgbClr val="FF0000"/>
                </a:solidFill>
                <a:latin typeface="Consolas" panose="020B0609020204030204" charset="0"/>
                <a:cs typeface="Consolas" panose="020B0609020204030204" charset="0"/>
              </a:rPr>
              <a:t>": {"scheme": "basic"}</a:t>
            </a:r>
            <a:r>
              <a:rPr lang="en-US" altLang="en-US" sz="1600" dirty="0">
                <a:solidFill>
                  <a:srgbClr val="FF0000"/>
                </a:solidFill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charset="0"/>
                <a:cs typeface="Consolas" panose="020B0609020204030204" charset="0"/>
              </a:rPr>
              <a:t>},</a:t>
            </a:r>
            <a:endParaRPr lang="en-US" sz="1600" dirty="0">
              <a:solidFill>
                <a:srgbClr val="FF0000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algn="l"/>
            <a:r>
              <a:rPr lang="en-US" sz="1600" dirty="0">
                <a:solidFill>
                  <a:srgbClr val="FF0000"/>
                </a:solidFill>
                <a:latin typeface="Consolas" panose="020B0609020204030204" charset="0"/>
                <a:cs typeface="Consolas" panose="020B0609020204030204" charset="0"/>
              </a:rPr>
              <a:t>	"security": "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charset="0"/>
                <a:cs typeface="Consolas" panose="020B0609020204030204" charset="0"/>
              </a:rPr>
              <a:t>basic_sc</a:t>
            </a:r>
            <a:r>
              <a:rPr lang="en-US" sz="1600" dirty="0">
                <a:solidFill>
                  <a:srgbClr val="FF0000"/>
                </a:solidFill>
                <a:latin typeface="Consolas" panose="020B0609020204030204" charset="0"/>
                <a:cs typeface="Consolas" panose="020B0609020204030204" charset="0"/>
              </a:rPr>
              <a:t>",</a:t>
            </a:r>
            <a:endParaRPr lang="en-US" sz="1600" dirty="0">
              <a:latin typeface="Consolas" panose="020B0609020204030204" charset="0"/>
              <a:cs typeface="Consolas" panose="020B0609020204030204" charset="0"/>
            </a:endParaRPr>
          </a:p>
          <a:p>
            <a:pPr algn="l"/>
            <a:r>
              <a:rPr lang="en-US" sz="1600" dirty="0">
                <a:latin typeface="Consolas" panose="020B0609020204030204" charset="0"/>
                <a:cs typeface="Consolas" panose="020B0609020204030204" charset="0"/>
              </a:rPr>
              <a:t>	</a:t>
            </a:r>
            <a:r>
              <a:rPr lang="en-US" sz="1600" dirty="0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"properties": {</a:t>
            </a:r>
            <a:endParaRPr lang="en-US" sz="1600" dirty="0">
              <a:solidFill>
                <a:srgbClr val="0070C0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algn="l"/>
            <a:r>
              <a:rPr lang="en-US" sz="1600" dirty="0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		"temperature": </a:t>
            </a:r>
            <a:r>
              <a:rPr lang="en-US" altLang="en-US" sz="1600" dirty="0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{...</a:t>
            </a:r>
            <a:r>
              <a:rPr lang="en-US" sz="1600" dirty="0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}</a:t>
            </a:r>
            <a:endParaRPr lang="en-US" sz="1600" dirty="0">
              <a:solidFill>
                <a:srgbClr val="0070C0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algn="l"/>
            <a:r>
              <a:rPr lang="en-US" sz="1600" dirty="0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	},</a:t>
            </a:r>
            <a:endParaRPr lang="en-US" sz="1600" dirty="0">
              <a:solidFill>
                <a:srgbClr val="0070C0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algn="l"/>
            <a:r>
              <a:rPr lang="en-US" altLang="en-US" sz="1600" dirty="0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	</a:t>
            </a:r>
            <a:r>
              <a:rPr lang="en-US" sz="1600" dirty="0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"actions": {</a:t>
            </a:r>
            <a:endParaRPr lang="en-US" sz="1600" dirty="0">
              <a:solidFill>
                <a:srgbClr val="0070C0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algn="l"/>
            <a:r>
              <a:rPr lang="en-US" sz="1600" dirty="0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		"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startSprinkler</a:t>
            </a:r>
            <a:r>
              <a:rPr lang="en-US" sz="1600" dirty="0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": {</a:t>
            </a:r>
            <a:r>
              <a:rPr lang="en-US" altLang="en-US" sz="1600" dirty="0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...</a:t>
            </a:r>
            <a:r>
              <a:rPr lang="en-US" sz="1600" dirty="0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}</a:t>
            </a:r>
            <a:endParaRPr lang="en-US" sz="1600" dirty="0">
              <a:solidFill>
                <a:srgbClr val="0070C0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algn="l"/>
            <a:r>
              <a:rPr lang="en-US" sz="1600" dirty="0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	}</a:t>
            </a:r>
            <a:r>
              <a:rPr lang="en-US" altLang="en-US" sz="1600" dirty="0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,</a:t>
            </a:r>
            <a:endParaRPr lang="en-US" sz="1600" dirty="0">
              <a:solidFill>
                <a:srgbClr val="0070C0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algn="l"/>
            <a:r>
              <a:rPr lang="en-US" sz="1600" dirty="0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	"events": {</a:t>
            </a:r>
            <a:endParaRPr lang="en-US" sz="1600" dirty="0">
              <a:solidFill>
                <a:srgbClr val="0070C0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algn="l"/>
            <a:r>
              <a:rPr lang="en-US" sz="1600" dirty="0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		"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tooDry</a:t>
            </a:r>
            <a:r>
              <a:rPr lang="en-US" sz="1600" dirty="0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": {</a:t>
            </a:r>
            <a:r>
              <a:rPr lang="en-US" altLang="en-US" sz="1600" dirty="0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...</a:t>
            </a:r>
            <a:r>
              <a:rPr lang="en-US" sz="1600" dirty="0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}</a:t>
            </a:r>
            <a:endParaRPr lang="en-US" sz="1600" dirty="0">
              <a:solidFill>
                <a:srgbClr val="0070C0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algn="l"/>
            <a:r>
              <a:rPr lang="en-US" sz="1600" dirty="0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	}</a:t>
            </a:r>
            <a:r>
              <a:rPr lang="en-US" altLang="en-US" sz="1600" dirty="0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,</a:t>
            </a:r>
            <a:endParaRPr lang="en-US" altLang="en-US" sz="1600" dirty="0">
              <a:latin typeface="Consolas" panose="020B0609020204030204" charset="0"/>
              <a:cs typeface="Consolas" panose="020B0609020204030204" charset="0"/>
            </a:endParaRPr>
          </a:p>
          <a:p>
            <a:pPr algn="l"/>
            <a:r>
              <a:rPr lang="en-US" altLang="en-US" sz="1600" dirty="0">
                <a:latin typeface="Consolas" panose="020B0609020204030204" charset="0"/>
                <a:cs typeface="Consolas" panose="020B0609020204030204" charset="0"/>
              </a:rPr>
              <a:t>        </a:t>
            </a:r>
            <a:r>
              <a:rPr lang="en-US" sz="1600" dirty="0">
                <a:solidFill>
                  <a:srgbClr val="008A3D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"</a:t>
            </a:r>
            <a:r>
              <a:rPr lang="en-US" altLang="en-US" sz="1600" dirty="0">
                <a:solidFill>
                  <a:srgbClr val="008A3D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links</a:t>
            </a:r>
            <a:r>
              <a:rPr lang="en-US" sz="1600" dirty="0">
                <a:solidFill>
                  <a:srgbClr val="008A3D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"</a:t>
            </a:r>
            <a:r>
              <a:rPr lang="en-US" altLang="en-US" sz="1600" dirty="0">
                <a:solidFill>
                  <a:srgbClr val="008A3D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:[</a:t>
            </a:r>
            <a:r>
              <a:rPr lang="en-US" sz="1600" dirty="0">
                <a:solidFill>
                  <a:srgbClr val="008A3D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"</a:t>
            </a:r>
            <a:r>
              <a:rPr lang="en-US" altLang="en-US" sz="1600" dirty="0">
                <a:solidFill>
                  <a:srgbClr val="008A3D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href</a:t>
            </a:r>
            <a:r>
              <a:rPr lang="en-US" sz="1600" dirty="0">
                <a:solidFill>
                  <a:srgbClr val="008A3D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"</a:t>
            </a:r>
            <a:r>
              <a:rPr lang="en-US" altLang="en-US" sz="1600" dirty="0">
                <a:solidFill>
                  <a:srgbClr val="008A3D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:</a:t>
            </a:r>
            <a:r>
              <a:rPr lang="en-US" sz="1600" dirty="0">
                <a:solidFill>
                  <a:srgbClr val="008A3D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"</a:t>
            </a:r>
            <a:r>
              <a:rPr lang="en-US" altLang="en-US" sz="1600" dirty="0">
                <a:solidFill>
                  <a:srgbClr val="008A3D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docs</a:t>
            </a:r>
            <a:r>
              <a:rPr lang="en-US" sz="1600" dirty="0">
                <a:solidFill>
                  <a:srgbClr val="008A3D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"</a:t>
            </a:r>
            <a:r>
              <a:rPr lang="en-US" altLang="en-US" sz="1600" dirty="0">
                <a:solidFill>
                  <a:srgbClr val="008A3D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, </a:t>
            </a:r>
            <a:r>
              <a:rPr lang="en-US" sz="1600" dirty="0">
                <a:solidFill>
                  <a:srgbClr val="008A3D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"</a:t>
            </a:r>
            <a:r>
              <a:rPr lang="en-US" altLang="en-US" sz="1600" dirty="0">
                <a:solidFill>
                  <a:srgbClr val="008A3D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rel</a:t>
            </a:r>
            <a:r>
              <a:rPr lang="en-US" sz="1600" dirty="0">
                <a:solidFill>
                  <a:srgbClr val="008A3D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"</a:t>
            </a:r>
            <a:r>
              <a:rPr lang="en-US" altLang="en-US" sz="1600" dirty="0">
                <a:solidFill>
                  <a:srgbClr val="008A3D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:</a:t>
            </a:r>
            <a:r>
              <a:rPr lang="en-US" sz="1600" dirty="0">
                <a:solidFill>
                  <a:srgbClr val="008A3D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"</a:t>
            </a:r>
            <a:r>
              <a:rPr lang="en-US" altLang="en-US" sz="1600" dirty="0">
                <a:solidFill>
                  <a:srgbClr val="008A3D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about</a:t>
            </a:r>
            <a:r>
              <a:rPr lang="en-US" sz="1600" dirty="0">
                <a:solidFill>
                  <a:srgbClr val="008A3D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"</a:t>
            </a:r>
            <a:r>
              <a:rPr lang="en-US" altLang="en-US" sz="1600" dirty="0">
                <a:solidFill>
                  <a:srgbClr val="008A3D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, </a:t>
            </a:r>
            <a:r>
              <a:rPr lang="en-US" sz="1600" dirty="0">
                <a:solidFill>
                  <a:srgbClr val="008A3D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"</a:t>
            </a:r>
            <a:r>
              <a:rPr lang="en-US" altLang="en-US" sz="1600" dirty="0">
                <a:solidFill>
                  <a:srgbClr val="008A3D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type</a:t>
            </a:r>
            <a:r>
              <a:rPr lang="en-US" sz="1600" dirty="0">
                <a:solidFill>
                  <a:srgbClr val="008A3D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"</a:t>
            </a:r>
            <a:r>
              <a:rPr lang="en-US" altLang="en-US" sz="1600" dirty="0">
                <a:solidFill>
                  <a:srgbClr val="008A3D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:</a:t>
            </a:r>
            <a:r>
              <a:rPr lang="en-US" sz="1600" dirty="0">
                <a:solidFill>
                  <a:srgbClr val="008A3D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"</a:t>
            </a:r>
            <a:r>
              <a:rPr lang="en-US" altLang="en-US" sz="1600" dirty="0">
                <a:solidFill>
                  <a:srgbClr val="008A3D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text/html</a:t>
            </a:r>
            <a:r>
              <a:rPr lang="en-US" sz="1600" dirty="0">
                <a:solidFill>
                  <a:srgbClr val="008A3D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"</a:t>
            </a:r>
            <a:r>
              <a:rPr lang="en-US" altLang="en-US" sz="1600" dirty="0">
                <a:solidFill>
                  <a:srgbClr val="008A3D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]</a:t>
            </a:r>
            <a:endParaRPr lang="en-US" sz="1600" dirty="0">
              <a:latin typeface="Consolas" panose="020B0609020204030204" charset="0"/>
              <a:cs typeface="Consolas" panose="020B0609020204030204" charset="0"/>
            </a:endParaRPr>
          </a:p>
          <a:p>
            <a:pPr algn="l"/>
            <a:r>
              <a:rPr lang="en-US" sz="1600" dirty="0">
                <a:latin typeface="Consolas" panose="020B0609020204030204" charset="0"/>
                <a:cs typeface="Consolas" panose="020B0609020204030204" charset="0"/>
              </a:rPr>
              <a:t>}</a:t>
            </a:r>
            <a:endParaRPr lang="en-US" sz="1600" dirty="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ym typeface="+mn-ea"/>
              </a:rPr>
              <a:t>Example TD: Thing Level</a:t>
            </a:r>
            <a:endParaRPr lang="en-US" altLang="en-US" dirty="0">
              <a:sym typeface="+mn-ea"/>
            </a:endParaRPr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sp>
        <p:nvSpPr>
          <p:cNvPr id="6" name="Date Placeholder 5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</a:fld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548293" y="2276177"/>
            <a:ext cx="2546350" cy="482929"/>
          </a:xfrm>
          <a:custGeom>
            <a:avLst/>
            <a:gdLst>
              <a:gd name="connsiteX0" fmla="*/ 2927927 w 2927927"/>
              <a:gd name="connsiteY0" fmla="*/ 471054 h 471054"/>
              <a:gd name="connsiteX1" fmla="*/ 1616364 w 2927927"/>
              <a:gd name="connsiteY1" fmla="*/ 471054 h 471054"/>
              <a:gd name="connsiteX2" fmla="*/ 1126836 w 2927927"/>
              <a:gd name="connsiteY2" fmla="*/ 0 h 471054"/>
              <a:gd name="connsiteX3" fmla="*/ 0 w 2927927"/>
              <a:gd name="connsiteY3" fmla="*/ 0 h 471054"/>
              <a:gd name="connsiteX0-1" fmla="*/ 2927927 w 2927927"/>
              <a:gd name="connsiteY0-2" fmla="*/ 471054 h 471054"/>
              <a:gd name="connsiteX1-3" fmla="*/ 1616364 w 2927927"/>
              <a:gd name="connsiteY1-4" fmla="*/ 471054 h 471054"/>
              <a:gd name="connsiteX2-5" fmla="*/ 1126836 w 2927927"/>
              <a:gd name="connsiteY2-6" fmla="*/ 0 h 471054"/>
              <a:gd name="connsiteX3-7" fmla="*/ 0 w 2927927"/>
              <a:gd name="connsiteY3-8" fmla="*/ 0 h 471054"/>
              <a:gd name="connsiteX0-9" fmla="*/ 2927927 w 2927927"/>
              <a:gd name="connsiteY0-10" fmla="*/ 471054 h 471054"/>
              <a:gd name="connsiteX1-11" fmla="*/ 1616364 w 2927927"/>
              <a:gd name="connsiteY1-12" fmla="*/ 471054 h 471054"/>
              <a:gd name="connsiteX2-13" fmla="*/ 1495518 w 2927927"/>
              <a:gd name="connsiteY2-14" fmla="*/ 5938 h 471054"/>
              <a:gd name="connsiteX3-15" fmla="*/ 0 w 2927927"/>
              <a:gd name="connsiteY3-16" fmla="*/ 0 h 471054"/>
              <a:gd name="connsiteX0-17" fmla="*/ 2927927 w 2927927"/>
              <a:gd name="connsiteY0-18" fmla="*/ 471054 h 482929"/>
              <a:gd name="connsiteX1-19" fmla="*/ 2026010 w 2927927"/>
              <a:gd name="connsiteY1-20" fmla="*/ 482929 h 482929"/>
              <a:gd name="connsiteX2-21" fmla="*/ 1495518 w 2927927"/>
              <a:gd name="connsiteY2-22" fmla="*/ 5938 h 482929"/>
              <a:gd name="connsiteX3-23" fmla="*/ 0 w 2927927"/>
              <a:gd name="connsiteY3-24" fmla="*/ 0 h 4829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927927" h="482929">
                <a:moveTo>
                  <a:pt x="2927927" y="471054"/>
                </a:moveTo>
                <a:lnTo>
                  <a:pt x="2026010" y="482929"/>
                </a:lnTo>
                <a:lnTo>
                  <a:pt x="1495518" y="5938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rgbClr val="E6B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true"/>
          <p:nvPr/>
        </p:nvSpPr>
        <p:spPr>
          <a:xfrm>
            <a:off x="495645" y="1937980"/>
            <a:ext cx="10958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>
                <a:solidFill>
                  <a:srgbClr val="E6B623"/>
                </a:solidFill>
              </a:rPr>
              <a:t>Thing </a:t>
            </a:r>
            <a:endParaRPr lang="en-US" altLang="en-US" dirty="0">
              <a:solidFill>
                <a:srgbClr val="E6B623"/>
              </a:solidFill>
            </a:endParaRPr>
          </a:p>
          <a:p>
            <a:r>
              <a:rPr lang="en-US" altLang="en-US" dirty="0">
                <a:solidFill>
                  <a:srgbClr val="E6B623"/>
                </a:solidFill>
              </a:rPr>
              <a:t>Metadata</a:t>
            </a:r>
            <a:endParaRPr lang="en-US" altLang="en-US" dirty="0">
              <a:solidFill>
                <a:srgbClr val="E6B623"/>
              </a:solidFill>
            </a:endParaRPr>
          </a:p>
          <a:p>
            <a:endParaRPr lang="en-US" dirty="0">
              <a:solidFill>
                <a:srgbClr val="E6B623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 flipH="true">
            <a:off x="6629059" y="4106326"/>
            <a:ext cx="4641408" cy="482929"/>
          </a:xfrm>
          <a:custGeom>
            <a:avLst/>
            <a:gdLst>
              <a:gd name="connsiteX0" fmla="*/ 2927927 w 2927927"/>
              <a:gd name="connsiteY0" fmla="*/ 471054 h 471054"/>
              <a:gd name="connsiteX1" fmla="*/ 1616364 w 2927927"/>
              <a:gd name="connsiteY1" fmla="*/ 471054 h 471054"/>
              <a:gd name="connsiteX2" fmla="*/ 1126836 w 2927927"/>
              <a:gd name="connsiteY2" fmla="*/ 0 h 471054"/>
              <a:gd name="connsiteX3" fmla="*/ 0 w 2927927"/>
              <a:gd name="connsiteY3" fmla="*/ 0 h 471054"/>
              <a:gd name="connsiteX0-1" fmla="*/ 2927927 w 2927927"/>
              <a:gd name="connsiteY0-2" fmla="*/ 471054 h 471054"/>
              <a:gd name="connsiteX1-3" fmla="*/ 1616364 w 2927927"/>
              <a:gd name="connsiteY1-4" fmla="*/ 471054 h 471054"/>
              <a:gd name="connsiteX2-5" fmla="*/ 1126836 w 2927927"/>
              <a:gd name="connsiteY2-6" fmla="*/ 0 h 471054"/>
              <a:gd name="connsiteX3-7" fmla="*/ 0 w 2927927"/>
              <a:gd name="connsiteY3-8" fmla="*/ 0 h 471054"/>
              <a:gd name="connsiteX0-9" fmla="*/ 2927927 w 2927927"/>
              <a:gd name="connsiteY0-10" fmla="*/ 471054 h 471054"/>
              <a:gd name="connsiteX1-11" fmla="*/ 1616364 w 2927927"/>
              <a:gd name="connsiteY1-12" fmla="*/ 471054 h 471054"/>
              <a:gd name="connsiteX2-13" fmla="*/ 1495518 w 2927927"/>
              <a:gd name="connsiteY2-14" fmla="*/ 5938 h 471054"/>
              <a:gd name="connsiteX3-15" fmla="*/ 0 w 2927927"/>
              <a:gd name="connsiteY3-16" fmla="*/ 0 h 471054"/>
              <a:gd name="connsiteX0-17" fmla="*/ 2927927 w 2927927"/>
              <a:gd name="connsiteY0-18" fmla="*/ 471054 h 482929"/>
              <a:gd name="connsiteX1-19" fmla="*/ 2026010 w 2927927"/>
              <a:gd name="connsiteY1-20" fmla="*/ 482929 h 482929"/>
              <a:gd name="connsiteX2-21" fmla="*/ 1495518 w 2927927"/>
              <a:gd name="connsiteY2-22" fmla="*/ 5938 h 482929"/>
              <a:gd name="connsiteX3-23" fmla="*/ 0 w 2927927"/>
              <a:gd name="connsiteY3-24" fmla="*/ 0 h 4829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927927" h="482929">
                <a:moveTo>
                  <a:pt x="2927927" y="471054"/>
                </a:moveTo>
                <a:lnTo>
                  <a:pt x="2026010" y="482929"/>
                </a:lnTo>
                <a:lnTo>
                  <a:pt x="1495518" y="5938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rgbClr val="016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true"/>
          <p:nvPr/>
        </p:nvSpPr>
        <p:spPr>
          <a:xfrm>
            <a:off x="8976214" y="3782235"/>
            <a:ext cx="23852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en-US" dirty="0">
                <a:solidFill>
                  <a:srgbClr val="016FC0"/>
                </a:solidFill>
              </a:rPr>
              <a:t>Definitions of </a:t>
            </a:r>
            <a:endParaRPr lang="en-US" altLang="en-US" dirty="0">
              <a:solidFill>
                <a:srgbClr val="016FC0"/>
              </a:solidFill>
            </a:endParaRPr>
          </a:p>
          <a:p>
            <a:pPr algn="r"/>
            <a:r>
              <a:rPr lang="en-US" altLang="en-US" dirty="0">
                <a:solidFill>
                  <a:srgbClr val="016FC0"/>
                </a:solidFill>
              </a:rPr>
              <a:t>Interaction Affordances</a:t>
            </a:r>
            <a:endParaRPr lang="en-US" altLang="en-US" dirty="0">
              <a:solidFill>
                <a:srgbClr val="016FC0"/>
              </a:solidFill>
            </a:endParaRPr>
          </a:p>
          <a:p>
            <a:pPr algn="r"/>
            <a:endParaRPr lang="en-US" dirty="0">
              <a:solidFill>
                <a:srgbClr val="E6B623"/>
              </a:solidFill>
            </a:endParaRPr>
          </a:p>
        </p:txBody>
      </p:sp>
      <p:sp>
        <p:nvSpPr>
          <p:cNvPr id="42" name="Freeform 41"/>
          <p:cNvSpPr/>
          <p:nvPr/>
        </p:nvSpPr>
        <p:spPr>
          <a:xfrm flipH="true">
            <a:off x="6424579" y="1958581"/>
            <a:ext cx="4195430" cy="482929"/>
          </a:xfrm>
          <a:custGeom>
            <a:avLst/>
            <a:gdLst>
              <a:gd name="connsiteX0" fmla="*/ 2927927 w 2927927"/>
              <a:gd name="connsiteY0" fmla="*/ 471054 h 471054"/>
              <a:gd name="connsiteX1" fmla="*/ 1616364 w 2927927"/>
              <a:gd name="connsiteY1" fmla="*/ 471054 h 471054"/>
              <a:gd name="connsiteX2" fmla="*/ 1126836 w 2927927"/>
              <a:gd name="connsiteY2" fmla="*/ 0 h 471054"/>
              <a:gd name="connsiteX3" fmla="*/ 0 w 2927927"/>
              <a:gd name="connsiteY3" fmla="*/ 0 h 471054"/>
              <a:gd name="connsiteX0-1" fmla="*/ 2927927 w 2927927"/>
              <a:gd name="connsiteY0-2" fmla="*/ 471054 h 471054"/>
              <a:gd name="connsiteX1-3" fmla="*/ 1616364 w 2927927"/>
              <a:gd name="connsiteY1-4" fmla="*/ 471054 h 471054"/>
              <a:gd name="connsiteX2-5" fmla="*/ 1126836 w 2927927"/>
              <a:gd name="connsiteY2-6" fmla="*/ 0 h 471054"/>
              <a:gd name="connsiteX3-7" fmla="*/ 0 w 2927927"/>
              <a:gd name="connsiteY3-8" fmla="*/ 0 h 471054"/>
              <a:gd name="connsiteX0-9" fmla="*/ 2927927 w 2927927"/>
              <a:gd name="connsiteY0-10" fmla="*/ 471054 h 471054"/>
              <a:gd name="connsiteX1-11" fmla="*/ 1616364 w 2927927"/>
              <a:gd name="connsiteY1-12" fmla="*/ 471054 h 471054"/>
              <a:gd name="connsiteX2-13" fmla="*/ 1495518 w 2927927"/>
              <a:gd name="connsiteY2-14" fmla="*/ 5938 h 471054"/>
              <a:gd name="connsiteX3-15" fmla="*/ 0 w 2927927"/>
              <a:gd name="connsiteY3-16" fmla="*/ 0 h 471054"/>
              <a:gd name="connsiteX0-17" fmla="*/ 2927927 w 2927927"/>
              <a:gd name="connsiteY0-18" fmla="*/ 471054 h 482929"/>
              <a:gd name="connsiteX1-19" fmla="*/ 2026010 w 2927927"/>
              <a:gd name="connsiteY1-20" fmla="*/ 482929 h 482929"/>
              <a:gd name="connsiteX2-21" fmla="*/ 1495518 w 2927927"/>
              <a:gd name="connsiteY2-22" fmla="*/ 5938 h 482929"/>
              <a:gd name="connsiteX3-23" fmla="*/ 0 w 2927927"/>
              <a:gd name="connsiteY3-24" fmla="*/ 0 h 4829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927927" h="482929">
                <a:moveTo>
                  <a:pt x="2927927" y="471054"/>
                </a:moveTo>
                <a:lnTo>
                  <a:pt x="2026010" y="482929"/>
                </a:lnTo>
                <a:lnTo>
                  <a:pt x="1495518" y="5938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rgbClr val="C1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true"/>
          <p:nvPr/>
        </p:nvSpPr>
        <p:spPr>
          <a:xfrm>
            <a:off x="8442410" y="1614814"/>
            <a:ext cx="22455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en-US" dirty="0">
                <a:solidFill>
                  <a:srgbClr val="C10000"/>
                </a:solidFill>
              </a:rPr>
              <a:t>Semantic Annotations</a:t>
            </a:r>
            <a:endParaRPr lang="en-US" altLang="en-US" dirty="0">
              <a:solidFill>
                <a:srgbClr val="C10000"/>
              </a:solidFill>
            </a:endParaRPr>
          </a:p>
          <a:p>
            <a:pPr algn="r"/>
            <a:endParaRPr lang="en-US" dirty="0">
              <a:solidFill>
                <a:srgbClr val="C10000"/>
              </a:solidFill>
            </a:endParaRPr>
          </a:p>
        </p:txBody>
      </p:sp>
      <p:sp>
        <p:nvSpPr>
          <p:cNvPr id="45" name="TextBox 44"/>
          <p:cNvSpPr txBox="true"/>
          <p:nvPr/>
        </p:nvSpPr>
        <p:spPr>
          <a:xfrm>
            <a:off x="404629" y="4096063"/>
            <a:ext cx="10958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>
                <a:solidFill>
                  <a:srgbClr val="FF0300"/>
                </a:solidFill>
              </a:rPr>
              <a:t>Security </a:t>
            </a:r>
            <a:endParaRPr lang="en-US" altLang="en-US" dirty="0">
              <a:solidFill>
                <a:srgbClr val="FF0300"/>
              </a:solidFill>
            </a:endParaRPr>
          </a:p>
          <a:p>
            <a:r>
              <a:rPr lang="en-US" altLang="en-US" dirty="0">
                <a:solidFill>
                  <a:srgbClr val="FF0300"/>
                </a:solidFill>
              </a:rPr>
              <a:t>Metadata</a:t>
            </a:r>
            <a:endParaRPr lang="en-US" altLang="en-US" dirty="0">
              <a:solidFill>
                <a:srgbClr val="FF0300"/>
              </a:solidFill>
            </a:endParaRPr>
          </a:p>
          <a:p>
            <a:endParaRPr lang="en-US" dirty="0">
              <a:solidFill>
                <a:srgbClr val="C10000"/>
              </a:solidFill>
            </a:endParaRPr>
          </a:p>
        </p:txBody>
      </p:sp>
      <p:sp>
        <p:nvSpPr>
          <p:cNvPr id="46" name="Freeform 45"/>
          <p:cNvSpPr/>
          <p:nvPr/>
        </p:nvSpPr>
        <p:spPr>
          <a:xfrm flipH="true">
            <a:off x="9601835" y="5624195"/>
            <a:ext cx="2446020" cy="483235"/>
          </a:xfrm>
          <a:custGeom>
            <a:avLst/>
            <a:gdLst>
              <a:gd name="connsiteX0" fmla="*/ 2927927 w 2927927"/>
              <a:gd name="connsiteY0" fmla="*/ 471054 h 471054"/>
              <a:gd name="connsiteX1" fmla="*/ 1616364 w 2927927"/>
              <a:gd name="connsiteY1" fmla="*/ 471054 h 471054"/>
              <a:gd name="connsiteX2" fmla="*/ 1126836 w 2927927"/>
              <a:gd name="connsiteY2" fmla="*/ 0 h 471054"/>
              <a:gd name="connsiteX3" fmla="*/ 0 w 2927927"/>
              <a:gd name="connsiteY3" fmla="*/ 0 h 471054"/>
              <a:gd name="connsiteX0-1" fmla="*/ 2927927 w 2927927"/>
              <a:gd name="connsiteY0-2" fmla="*/ 471054 h 471054"/>
              <a:gd name="connsiteX1-3" fmla="*/ 1616364 w 2927927"/>
              <a:gd name="connsiteY1-4" fmla="*/ 471054 h 471054"/>
              <a:gd name="connsiteX2-5" fmla="*/ 1126836 w 2927927"/>
              <a:gd name="connsiteY2-6" fmla="*/ 0 h 471054"/>
              <a:gd name="connsiteX3-7" fmla="*/ 0 w 2927927"/>
              <a:gd name="connsiteY3-8" fmla="*/ 0 h 471054"/>
              <a:gd name="connsiteX0-9" fmla="*/ 2927927 w 2927927"/>
              <a:gd name="connsiteY0-10" fmla="*/ 471054 h 471054"/>
              <a:gd name="connsiteX1-11" fmla="*/ 1616364 w 2927927"/>
              <a:gd name="connsiteY1-12" fmla="*/ 471054 h 471054"/>
              <a:gd name="connsiteX2-13" fmla="*/ 1495518 w 2927927"/>
              <a:gd name="connsiteY2-14" fmla="*/ 5938 h 471054"/>
              <a:gd name="connsiteX3-15" fmla="*/ 0 w 2927927"/>
              <a:gd name="connsiteY3-16" fmla="*/ 0 h 471054"/>
              <a:gd name="connsiteX0-17" fmla="*/ 2927927 w 2927927"/>
              <a:gd name="connsiteY0-18" fmla="*/ 471054 h 482929"/>
              <a:gd name="connsiteX1-19" fmla="*/ 2026010 w 2927927"/>
              <a:gd name="connsiteY1-20" fmla="*/ 482929 h 482929"/>
              <a:gd name="connsiteX2-21" fmla="*/ 1495518 w 2927927"/>
              <a:gd name="connsiteY2-22" fmla="*/ 5938 h 482929"/>
              <a:gd name="connsiteX3-23" fmla="*/ 0 w 2927927"/>
              <a:gd name="connsiteY3-24" fmla="*/ 0 h 4829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927927" h="482929">
                <a:moveTo>
                  <a:pt x="2927927" y="471054"/>
                </a:moveTo>
                <a:lnTo>
                  <a:pt x="2026010" y="482929"/>
                </a:lnTo>
                <a:lnTo>
                  <a:pt x="1495518" y="5938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rgbClr val="008A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true"/>
          <p:nvPr/>
        </p:nvSpPr>
        <p:spPr>
          <a:xfrm>
            <a:off x="10647949" y="5288747"/>
            <a:ext cx="14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en-US" dirty="0">
                <a:solidFill>
                  <a:srgbClr val="008A3D"/>
                </a:solidFill>
              </a:rPr>
              <a:t>Links to other</a:t>
            </a:r>
            <a:endParaRPr lang="en-US" altLang="en-US" dirty="0">
              <a:solidFill>
                <a:srgbClr val="008A3D"/>
              </a:solidFill>
            </a:endParaRPr>
          </a:p>
          <a:p>
            <a:pPr algn="r"/>
            <a:r>
              <a:rPr lang="en-US" altLang="en-US" dirty="0">
                <a:solidFill>
                  <a:srgbClr val="008A3D"/>
                </a:solidFill>
              </a:rPr>
              <a:t>Documents</a:t>
            </a:r>
            <a:endParaRPr lang="en-US" altLang="en-US" dirty="0">
              <a:solidFill>
                <a:srgbClr val="008A3D"/>
              </a:solidFill>
            </a:endParaRPr>
          </a:p>
          <a:p>
            <a:pPr algn="r"/>
            <a:endParaRPr lang="en-US" dirty="0">
              <a:solidFill>
                <a:srgbClr val="C10000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7283669" y="1965434"/>
            <a:ext cx="1229710" cy="0"/>
          </a:xfrm>
          <a:custGeom>
            <a:avLst/>
            <a:gdLst>
              <a:gd name="connsiteX0" fmla="*/ 1229710 w 1229710"/>
              <a:gd name="connsiteY0" fmla="*/ 0 h 0"/>
              <a:gd name="connsiteX1" fmla="*/ 0 w 122971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9710">
                <a:moveTo>
                  <a:pt x="1229710" y="0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C1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483476" y="3489434"/>
            <a:ext cx="2554014" cy="945932"/>
          </a:xfrm>
          <a:custGeom>
            <a:avLst/>
            <a:gdLst>
              <a:gd name="connsiteX0" fmla="*/ 2554014 w 2554014"/>
              <a:gd name="connsiteY0" fmla="*/ 0 h 945932"/>
              <a:gd name="connsiteX1" fmla="*/ 1891862 w 2554014"/>
              <a:gd name="connsiteY1" fmla="*/ 0 h 945932"/>
              <a:gd name="connsiteX2" fmla="*/ 1334814 w 2554014"/>
              <a:gd name="connsiteY2" fmla="*/ 945932 h 945932"/>
              <a:gd name="connsiteX3" fmla="*/ 0 w 2554014"/>
              <a:gd name="connsiteY3" fmla="*/ 945932 h 94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4014" h="945932">
                <a:moveTo>
                  <a:pt x="2554014" y="0"/>
                </a:moveTo>
                <a:lnTo>
                  <a:pt x="1891862" y="0"/>
                </a:lnTo>
                <a:lnTo>
                  <a:pt x="1334814" y="945932"/>
                </a:lnTo>
                <a:lnTo>
                  <a:pt x="0" y="945932"/>
                </a:lnTo>
              </a:path>
            </a:pathLst>
          </a:custGeom>
          <a:noFill/>
          <a:ln w="38100">
            <a:solidFill>
              <a:srgbClr val="FF0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true"/>
          <p:nvPr/>
        </p:nvSpPr>
        <p:spPr>
          <a:xfrm>
            <a:off x="2125980" y="1049655"/>
            <a:ext cx="8609965" cy="575437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Consolas" panose="020B0609020204030204" charset="0"/>
                <a:cs typeface="Consolas" panose="020B0609020204030204" charset="0"/>
              </a:rPr>
              <a:t>	</a:t>
            </a:r>
            <a:r>
              <a:rPr lang="en-US" sz="1600" dirty="0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"properties": {</a:t>
            </a:r>
            <a:endParaRPr lang="en-US" sz="1600" dirty="0">
              <a:solidFill>
                <a:srgbClr val="0070C0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algn="l"/>
            <a:r>
              <a:rPr lang="en-US" sz="1600" dirty="0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	</a:t>
            </a:r>
            <a:r>
              <a:rPr lang="en-US" altLang="en-US" sz="1600" dirty="0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   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"temperature": </a:t>
            </a:r>
            <a:r>
              <a:rPr lang="en-US" altLang="en-US" sz="1600" dirty="0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{</a:t>
            </a:r>
            <a:endParaRPr lang="en-US" altLang="en-US" sz="1600" dirty="0">
              <a:solidFill>
                <a:srgbClr val="0070C0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algn="l"/>
            <a:r>
              <a:rPr lang="en-US" altLang="en-US" sz="1600" dirty="0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                </a:t>
            </a:r>
            <a:r>
              <a:rPr lang="en-US" altLang="en-US" sz="1600" dirty="0">
                <a:solidFill>
                  <a:srgbClr val="E6B624"/>
                </a:solidFill>
                <a:latin typeface="Consolas" panose="020B0609020204030204" charset="0"/>
                <a:cs typeface="Consolas" panose="020B0609020204030204" charset="0"/>
              </a:rPr>
              <a:t>"title": "Temperature",</a:t>
            </a:r>
            <a:endParaRPr lang="en-US" altLang="en-US" sz="1600" dirty="0">
              <a:solidFill>
                <a:srgbClr val="0070C0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algn="l"/>
            <a:r>
              <a:rPr lang="en-US" altLang="en-US" sz="1600" dirty="0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		</a:t>
            </a:r>
            <a:r>
              <a:rPr lang="en-US" altLang="en-US" sz="1600" dirty="0">
                <a:solidFill>
                  <a:srgbClr val="7030A0"/>
                </a:solidFill>
                <a:latin typeface="Consolas" panose="020B0609020204030204" charset="0"/>
                <a:cs typeface="Consolas" panose="020B0609020204030204" charset="0"/>
              </a:rPr>
              <a:t>"type": "number",</a:t>
            </a:r>
            <a:endParaRPr lang="en-US" altLang="en-US" sz="1600" dirty="0">
              <a:solidFill>
                <a:srgbClr val="0070C0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algn="l"/>
            <a:r>
              <a:rPr lang="en-US" altLang="en-US" sz="1600" dirty="0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		</a:t>
            </a:r>
            <a:r>
              <a:rPr lang="en-US" altLang="en-US" sz="1600" dirty="0">
                <a:solidFill>
                  <a:srgbClr val="787878"/>
                </a:solidFill>
                <a:latin typeface="Consolas" panose="020B0609020204030204" charset="0"/>
                <a:cs typeface="Consolas" panose="020B0609020204030204" charset="0"/>
              </a:rPr>
              <a:t>"unit": "Celsius",</a:t>
            </a:r>
            <a:endParaRPr lang="en-US" altLang="en-US" sz="1600" dirty="0">
              <a:solidFill>
                <a:srgbClr val="0070C0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algn="l"/>
            <a:r>
              <a:rPr lang="en-US" altLang="en-US" sz="1600" dirty="0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		</a:t>
            </a:r>
            <a:r>
              <a:rPr lang="en-US" altLang="en-US" sz="1600" dirty="0">
                <a:solidFill>
                  <a:srgbClr val="008A3D"/>
                </a:solidFill>
                <a:latin typeface="Consolas" panose="020B0609020204030204" charset="0"/>
                <a:cs typeface="Consolas" panose="020B0609020204030204" charset="0"/>
              </a:rPr>
              <a:t>"forms": [...]</a:t>
            </a:r>
            <a:endParaRPr lang="en-US" altLang="en-US" sz="1600" dirty="0">
              <a:solidFill>
                <a:srgbClr val="0070C0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algn="l"/>
            <a:r>
              <a:rPr lang="en-US" altLang="en-US" sz="1600" dirty="0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           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}</a:t>
            </a:r>
            <a:endParaRPr lang="en-US" sz="1600" dirty="0">
              <a:solidFill>
                <a:srgbClr val="0070C0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algn="l"/>
            <a:r>
              <a:rPr lang="en-US" sz="1600" dirty="0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	},</a:t>
            </a:r>
            <a:endParaRPr lang="en-US" sz="1600" dirty="0">
              <a:solidFill>
                <a:srgbClr val="0070C0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algn="l"/>
            <a:r>
              <a:rPr lang="en-US" altLang="en-US" sz="1600" dirty="0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	</a:t>
            </a:r>
            <a:r>
              <a:rPr lang="en-US" sz="1600" dirty="0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"actions": {</a:t>
            </a:r>
            <a:endParaRPr lang="en-US" sz="1600" dirty="0">
              <a:solidFill>
                <a:srgbClr val="0070C0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algn="l"/>
            <a:r>
              <a:rPr lang="en-US" altLang="en-US" sz="1600" dirty="0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          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"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startSprinkler</a:t>
            </a:r>
            <a:r>
              <a:rPr lang="en-US" sz="1600" dirty="0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":{</a:t>
            </a:r>
            <a:endParaRPr lang="en-US" sz="1600" dirty="0">
              <a:solidFill>
                <a:srgbClr val="0070C0"/>
              </a:solidFill>
              <a:latin typeface="Consolas" panose="020B0609020204030204" charset="0"/>
              <a:cs typeface="Consolas" panose="020B0609020204030204" charset="0"/>
              <a:sym typeface="+mn-ea"/>
            </a:endParaRPr>
          </a:p>
          <a:p>
            <a:pPr algn="l"/>
            <a:r>
              <a:rPr lang="en-US" sz="1600" dirty="0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 </a:t>
            </a:r>
            <a:r>
              <a:rPr lang="en-US" altLang="en-US" sz="1600" dirty="0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              </a:t>
            </a:r>
            <a:r>
              <a:rPr lang="en-US" sz="1600" dirty="0">
                <a:solidFill>
                  <a:srgbClr val="E6B624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"description": "Run sprinkler for a set time",</a:t>
            </a:r>
            <a:endParaRPr lang="en-US" sz="1600" dirty="0">
              <a:solidFill>
                <a:srgbClr val="0070C0"/>
              </a:solidFill>
              <a:latin typeface="Consolas" panose="020B0609020204030204" charset="0"/>
              <a:cs typeface="Consolas" panose="020B0609020204030204" charset="0"/>
              <a:sym typeface="+mn-ea"/>
            </a:endParaRPr>
          </a:p>
          <a:p>
            <a:pPr algn="l"/>
            <a:r>
              <a:rPr lang="en-US" sz="1600" dirty="0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	</a:t>
            </a:r>
            <a:r>
              <a:rPr lang="en-US" altLang="en-US" sz="1600" dirty="0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      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"input": {</a:t>
            </a:r>
            <a:endParaRPr lang="en-US" sz="1600" dirty="0">
              <a:solidFill>
                <a:srgbClr val="7030A0"/>
              </a:solidFill>
              <a:latin typeface="Consolas" panose="020B0609020204030204" charset="0"/>
              <a:cs typeface="Consolas" panose="020B0609020204030204" charset="0"/>
              <a:sym typeface="+mn-ea"/>
            </a:endParaRPr>
          </a:p>
          <a:p>
            <a:pPr algn="l"/>
            <a:r>
              <a:rPr lang="en-US" sz="1600" dirty="0">
                <a:solidFill>
                  <a:srgbClr val="7030A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	</a:t>
            </a:r>
            <a:r>
              <a:rPr lang="en-US" altLang="en-US" sz="1600" dirty="0">
                <a:solidFill>
                  <a:srgbClr val="7030A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          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"type": "object",</a:t>
            </a:r>
            <a:endParaRPr lang="en-US" sz="1600" dirty="0">
              <a:solidFill>
                <a:srgbClr val="7030A0"/>
              </a:solidFill>
              <a:latin typeface="Consolas" panose="020B0609020204030204" charset="0"/>
              <a:cs typeface="Consolas" panose="020B0609020204030204" charset="0"/>
              <a:sym typeface="+mn-ea"/>
            </a:endParaRPr>
          </a:p>
          <a:p>
            <a:pPr algn="l"/>
            <a:r>
              <a:rPr lang="en-US" sz="1600" dirty="0">
                <a:solidFill>
                  <a:srgbClr val="7030A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	</a:t>
            </a:r>
            <a:r>
              <a:rPr lang="en-US" altLang="en-US" sz="1600" dirty="0">
                <a:solidFill>
                  <a:srgbClr val="7030A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          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"properties": {"timeout": {</a:t>
            </a:r>
            <a:r>
              <a:rPr lang="en-US" altLang="en-US" sz="1600" dirty="0">
                <a:solidFill>
                  <a:srgbClr val="7030A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...</a:t>
            </a:r>
            <a:r>
              <a:rPr lang="en-US" sz="1600" dirty="0">
                <a:solidFill>
                  <a:srgbClr val="7030A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}},</a:t>
            </a:r>
            <a:endParaRPr lang="en-US" sz="1600" dirty="0">
              <a:solidFill>
                <a:srgbClr val="7030A0"/>
              </a:solidFill>
              <a:latin typeface="Consolas" panose="020B0609020204030204" charset="0"/>
              <a:cs typeface="Consolas" panose="020B0609020204030204" charset="0"/>
              <a:sym typeface="+mn-ea"/>
            </a:endParaRPr>
          </a:p>
          <a:p>
            <a:pPr algn="l"/>
            <a:r>
              <a:rPr lang="en-US" sz="1600" dirty="0">
                <a:solidFill>
                  <a:srgbClr val="7030A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 </a:t>
            </a:r>
            <a:r>
              <a:rPr lang="en-US" altLang="en-US" sz="1600" dirty="0">
                <a:solidFill>
                  <a:srgbClr val="7030A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              },</a:t>
            </a:r>
            <a:endParaRPr lang="en-US" altLang="en-US" sz="1600" dirty="0">
              <a:solidFill>
                <a:srgbClr val="7030A0"/>
              </a:solidFill>
              <a:latin typeface="Consolas" panose="020B0609020204030204" charset="0"/>
              <a:cs typeface="Consolas" panose="020B0609020204030204" charset="0"/>
              <a:sym typeface="+mn-ea"/>
            </a:endParaRPr>
          </a:p>
          <a:p>
            <a:pPr algn="l"/>
            <a:r>
              <a:rPr lang="en-US" sz="1600" dirty="0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	</a:t>
            </a:r>
            <a:r>
              <a:rPr lang="en-US" altLang="en-US" sz="1600" dirty="0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       </a:t>
            </a:r>
            <a:r>
              <a:rPr lang="en-US" sz="1600" dirty="0">
                <a:solidFill>
                  <a:srgbClr val="008A3D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"forms": [</a:t>
            </a:r>
            <a:r>
              <a:rPr lang="en-US" altLang="en-US" sz="1600" dirty="0">
                <a:solidFill>
                  <a:srgbClr val="008A3D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...</a:t>
            </a:r>
            <a:r>
              <a:rPr lang="en-US" sz="1600" dirty="0">
                <a:solidFill>
                  <a:srgbClr val="008A3D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]</a:t>
            </a:r>
            <a:endParaRPr lang="en-US" sz="1600" dirty="0">
              <a:solidFill>
                <a:srgbClr val="008A3D"/>
              </a:solidFill>
              <a:latin typeface="Consolas" panose="020B0609020204030204" charset="0"/>
              <a:cs typeface="Consolas" panose="020B0609020204030204" charset="0"/>
              <a:sym typeface="+mn-ea"/>
            </a:endParaRPr>
          </a:p>
          <a:p>
            <a:pPr algn="l"/>
            <a:r>
              <a:rPr lang="en-US" sz="1600" dirty="0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 </a:t>
            </a:r>
            <a:r>
              <a:rPr lang="en-US" altLang="en-US" sz="1600" dirty="0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      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	}</a:t>
            </a:r>
            <a:r>
              <a:rPr lang="en-US" altLang="en-US" sz="1600" dirty="0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,</a:t>
            </a:r>
            <a:endParaRPr lang="en-US" sz="1600" dirty="0">
              <a:solidFill>
                <a:srgbClr val="0070C0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algn="l"/>
            <a:r>
              <a:rPr lang="en-US" sz="1600" dirty="0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	"events": {</a:t>
            </a:r>
            <a:endParaRPr lang="en-US" sz="1600" dirty="0">
              <a:solidFill>
                <a:srgbClr val="0070C0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algn="l"/>
            <a:r>
              <a:rPr lang="en-US" sz="1600" dirty="0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	</a:t>
            </a:r>
            <a:r>
              <a:rPr lang="en-US" altLang="en-US" sz="1600" dirty="0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   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"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tooDry</a:t>
            </a:r>
            <a:r>
              <a:rPr lang="en-US" sz="1600" dirty="0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": {</a:t>
            </a:r>
            <a:endParaRPr lang="en-US" sz="1600" dirty="0">
              <a:solidFill>
                <a:srgbClr val="0070C0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algn="l"/>
            <a:r>
              <a:rPr lang="en-US" sz="1600" dirty="0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en-US" altLang="en-US" sz="1600" dirty="0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              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"</a:t>
            </a:r>
            <a:r>
              <a:rPr lang="en-US" sz="1600" dirty="0">
                <a:solidFill>
                  <a:srgbClr val="7030A0"/>
                </a:solidFill>
                <a:latin typeface="Consolas" panose="020B0609020204030204" charset="0"/>
                <a:cs typeface="Consolas" panose="020B0609020204030204" charset="0"/>
              </a:rPr>
              <a:t>data": {"type": "string"},</a:t>
            </a:r>
            <a:endParaRPr lang="en-US" sz="1600" dirty="0">
              <a:solidFill>
                <a:srgbClr val="0070C0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algn="l"/>
            <a:r>
              <a:rPr lang="en-US" sz="1600" dirty="0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	</a:t>
            </a:r>
            <a:r>
              <a:rPr lang="en-US" altLang="en-US" sz="1600" dirty="0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        </a:t>
            </a:r>
            <a:r>
              <a:rPr lang="en-US" sz="1600" dirty="0">
                <a:solidFill>
                  <a:srgbClr val="008A3D"/>
                </a:solidFill>
                <a:latin typeface="Consolas" panose="020B0609020204030204" charset="0"/>
                <a:cs typeface="Consolas" panose="020B0609020204030204" charset="0"/>
              </a:rPr>
              <a:t>"forms": [</a:t>
            </a:r>
            <a:r>
              <a:rPr lang="en-US" altLang="en-US" sz="1600" dirty="0">
                <a:solidFill>
                  <a:srgbClr val="008A3D"/>
                </a:solidFill>
                <a:latin typeface="Consolas" panose="020B0609020204030204" charset="0"/>
                <a:cs typeface="Consolas" panose="020B0609020204030204" charset="0"/>
              </a:rPr>
              <a:t>...]</a:t>
            </a:r>
            <a:endParaRPr lang="en-US" altLang="en-US" sz="1600" dirty="0">
              <a:solidFill>
                <a:srgbClr val="008A3D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algn="l"/>
            <a:r>
              <a:rPr lang="en-US" altLang="en-US" sz="1600" dirty="0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           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}</a:t>
            </a:r>
            <a:endParaRPr lang="en-US" sz="1600" dirty="0">
              <a:solidFill>
                <a:srgbClr val="0070C0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algn="l"/>
            <a:r>
              <a:rPr lang="en-US" sz="1600" dirty="0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	}</a:t>
            </a:r>
            <a:endParaRPr lang="en-US" sz="1600" dirty="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ym typeface="+mn-ea"/>
              </a:rPr>
              <a:t>Example TD: Interaction Level</a:t>
            </a:r>
            <a:endParaRPr lang="en-US" altLang="en-US">
              <a:sym typeface="+mn-ea"/>
            </a:endParaRPr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sp>
        <p:nvSpPr>
          <p:cNvPr id="6" name="Date Placeholder 5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</a:fld>
            <a:endParaRPr lang="en-US"/>
          </a:p>
        </p:txBody>
      </p:sp>
      <p:sp>
        <p:nvSpPr>
          <p:cNvPr id="22" name="TextBox 21"/>
          <p:cNvSpPr txBox="true"/>
          <p:nvPr/>
        </p:nvSpPr>
        <p:spPr>
          <a:xfrm>
            <a:off x="327396" y="2821506"/>
            <a:ext cx="120713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>
                <a:solidFill>
                  <a:srgbClr val="E6B623"/>
                </a:solidFill>
              </a:rPr>
              <a:t>Interaction</a:t>
            </a:r>
            <a:endParaRPr lang="en-US" altLang="en-US" dirty="0">
              <a:solidFill>
                <a:srgbClr val="E6B623"/>
              </a:solidFill>
            </a:endParaRPr>
          </a:p>
          <a:p>
            <a:r>
              <a:rPr lang="en-US" altLang="en-US" dirty="0">
                <a:solidFill>
                  <a:srgbClr val="E6B623"/>
                </a:solidFill>
              </a:rPr>
              <a:t>Metadata</a:t>
            </a:r>
            <a:endParaRPr lang="en-US" altLang="en-US" dirty="0">
              <a:solidFill>
                <a:srgbClr val="E6B623"/>
              </a:solidFill>
            </a:endParaRPr>
          </a:p>
          <a:p>
            <a:endParaRPr lang="en-US" dirty="0">
              <a:solidFill>
                <a:srgbClr val="E6B623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27660" y="1717675"/>
            <a:ext cx="3595370" cy="1913890"/>
            <a:chOff x="1297940" y="1717964"/>
            <a:chExt cx="2625208" cy="1913903"/>
          </a:xfrm>
        </p:grpSpPr>
        <p:sp>
          <p:nvSpPr>
            <p:cNvPr id="21" name="Freeform 20"/>
            <p:cNvSpPr/>
            <p:nvPr/>
          </p:nvSpPr>
          <p:spPr>
            <a:xfrm>
              <a:off x="1297940" y="3160813"/>
              <a:ext cx="2546350" cy="471054"/>
            </a:xfrm>
            <a:custGeom>
              <a:avLst/>
              <a:gdLst>
                <a:gd name="connsiteX0" fmla="*/ 2927927 w 2927927"/>
                <a:gd name="connsiteY0" fmla="*/ 471054 h 471054"/>
                <a:gd name="connsiteX1" fmla="*/ 1616364 w 2927927"/>
                <a:gd name="connsiteY1" fmla="*/ 471054 h 471054"/>
                <a:gd name="connsiteX2" fmla="*/ 1126836 w 2927927"/>
                <a:gd name="connsiteY2" fmla="*/ 0 h 471054"/>
                <a:gd name="connsiteX3" fmla="*/ 0 w 2927927"/>
                <a:gd name="connsiteY3" fmla="*/ 0 h 471054"/>
                <a:gd name="connsiteX0-1" fmla="*/ 2927927 w 2927927"/>
                <a:gd name="connsiteY0-2" fmla="*/ 471054 h 471054"/>
                <a:gd name="connsiteX1-3" fmla="*/ 1616364 w 2927927"/>
                <a:gd name="connsiteY1-4" fmla="*/ 471054 h 471054"/>
                <a:gd name="connsiteX2-5" fmla="*/ 1126836 w 2927927"/>
                <a:gd name="connsiteY2-6" fmla="*/ 0 h 471054"/>
                <a:gd name="connsiteX3-7" fmla="*/ 0 w 2927927"/>
                <a:gd name="connsiteY3-8" fmla="*/ 0 h 471054"/>
                <a:gd name="connsiteX0-9" fmla="*/ 2927927 w 2927927"/>
                <a:gd name="connsiteY0-10" fmla="*/ 471054 h 471054"/>
                <a:gd name="connsiteX1-11" fmla="*/ 1616364 w 2927927"/>
                <a:gd name="connsiteY1-12" fmla="*/ 471054 h 471054"/>
                <a:gd name="connsiteX2-13" fmla="*/ 1495518 w 2927927"/>
                <a:gd name="connsiteY2-14" fmla="*/ 5938 h 471054"/>
                <a:gd name="connsiteX3-15" fmla="*/ 0 w 2927927"/>
                <a:gd name="connsiteY3-16" fmla="*/ 0 h 471054"/>
                <a:gd name="connsiteX0-17" fmla="*/ 2927927 w 2927927"/>
                <a:gd name="connsiteY0-18" fmla="*/ 471054 h 482929"/>
                <a:gd name="connsiteX1-19" fmla="*/ 2026010 w 2927927"/>
                <a:gd name="connsiteY1-20" fmla="*/ 482929 h 482929"/>
                <a:gd name="connsiteX2-21" fmla="*/ 1495518 w 2927927"/>
                <a:gd name="connsiteY2-22" fmla="*/ 5938 h 482929"/>
                <a:gd name="connsiteX3-23" fmla="*/ 0 w 2927927"/>
                <a:gd name="connsiteY3-24" fmla="*/ 0 h 482929"/>
                <a:gd name="connsiteX0-25" fmla="*/ 2927927 w 2927927"/>
                <a:gd name="connsiteY0-26" fmla="*/ 471054 h 482929"/>
                <a:gd name="connsiteX1-27" fmla="*/ 2026010 w 2927927"/>
                <a:gd name="connsiteY1-28" fmla="*/ 482929 h 482929"/>
                <a:gd name="connsiteX2-29" fmla="*/ 984142 w 2927927"/>
                <a:gd name="connsiteY2-30" fmla="*/ 5938 h 482929"/>
                <a:gd name="connsiteX3-31" fmla="*/ 0 w 2927927"/>
                <a:gd name="connsiteY3-32" fmla="*/ 0 h 482929"/>
                <a:gd name="connsiteX0-33" fmla="*/ 2927927 w 2927927"/>
                <a:gd name="connsiteY0-34" fmla="*/ 471054 h 482929"/>
                <a:gd name="connsiteX1-35" fmla="*/ 1673089 w 2927927"/>
                <a:gd name="connsiteY1-36" fmla="*/ 482929 h 482929"/>
                <a:gd name="connsiteX2-37" fmla="*/ 984142 w 2927927"/>
                <a:gd name="connsiteY2-38" fmla="*/ 5938 h 482929"/>
                <a:gd name="connsiteX3-39" fmla="*/ 0 w 2927927"/>
                <a:gd name="connsiteY3-40" fmla="*/ 0 h 482929"/>
                <a:gd name="connsiteX0-41" fmla="*/ 2927927 w 2927927"/>
                <a:gd name="connsiteY0-42" fmla="*/ 471054 h 471054"/>
                <a:gd name="connsiteX1-43" fmla="*/ 1629874 w 2927927"/>
                <a:gd name="connsiteY1-44" fmla="*/ 458866 h 471054"/>
                <a:gd name="connsiteX2-45" fmla="*/ 984142 w 2927927"/>
                <a:gd name="connsiteY2-46" fmla="*/ 5938 h 471054"/>
                <a:gd name="connsiteX3-47" fmla="*/ 0 w 2927927"/>
                <a:gd name="connsiteY3-48" fmla="*/ 0 h 4710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27927" h="471054">
                  <a:moveTo>
                    <a:pt x="2927927" y="471054"/>
                  </a:moveTo>
                  <a:lnTo>
                    <a:pt x="1629874" y="458866"/>
                  </a:lnTo>
                  <a:lnTo>
                    <a:pt x="984142" y="5938"/>
                  </a:lnTo>
                  <a:lnTo>
                    <a:pt x="0" y="0"/>
                  </a:lnTo>
                </a:path>
              </a:pathLst>
            </a:custGeom>
            <a:noFill/>
            <a:ln w="38100">
              <a:solidFill>
                <a:srgbClr val="E6B6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2153686" y="1717964"/>
              <a:ext cx="1769462" cy="1450109"/>
            </a:xfrm>
            <a:custGeom>
              <a:avLst/>
              <a:gdLst>
                <a:gd name="connsiteX0" fmla="*/ 1921163 w 1921163"/>
                <a:gd name="connsiteY0" fmla="*/ 0 h 1450109"/>
                <a:gd name="connsiteX1" fmla="*/ 932872 w 1921163"/>
                <a:gd name="connsiteY1" fmla="*/ 0 h 1450109"/>
                <a:gd name="connsiteX2" fmla="*/ 0 w 1921163"/>
                <a:gd name="connsiteY2" fmla="*/ 1450109 h 1450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1163" h="1450109">
                  <a:moveTo>
                    <a:pt x="1921163" y="0"/>
                  </a:moveTo>
                  <a:lnTo>
                    <a:pt x="932872" y="0"/>
                  </a:lnTo>
                  <a:lnTo>
                    <a:pt x="0" y="1450109"/>
                  </a:lnTo>
                </a:path>
              </a:pathLst>
            </a:custGeom>
            <a:noFill/>
            <a:ln w="38100">
              <a:solidFill>
                <a:srgbClr val="E6B6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Freeform 33"/>
          <p:cNvSpPr/>
          <p:nvPr/>
        </p:nvSpPr>
        <p:spPr>
          <a:xfrm flipH="true">
            <a:off x="6804227" y="2911939"/>
            <a:ext cx="4395268" cy="1250428"/>
          </a:xfrm>
          <a:custGeom>
            <a:avLst/>
            <a:gdLst>
              <a:gd name="connsiteX0" fmla="*/ 2927927 w 2927927"/>
              <a:gd name="connsiteY0" fmla="*/ 471054 h 471054"/>
              <a:gd name="connsiteX1" fmla="*/ 1616364 w 2927927"/>
              <a:gd name="connsiteY1" fmla="*/ 471054 h 471054"/>
              <a:gd name="connsiteX2" fmla="*/ 1126836 w 2927927"/>
              <a:gd name="connsiteY2" fmla="*/ 0 h 471054"/>
              <a:gd name="connsiteX3" fmla="*/ 0 w 2927927"/>
              <a:gd name="connsiteY3" fmla="*/ 0 h 471054"/>
              <a:gd name="connsiteX0-1" fmla="*/ 2927927 w 2927927"/>
              <a:gd name="connsiteY0-2" fmla="*/ 471054 h 471054"/>
              <a:gd name="connsiteX1-3" fmla="*/ 1616364 w 2927927"/>
              <a:gd name="connsiteY1-4" fmla="*/ 471054 h 471054"/>
              <a:gd name="connsiteX2-5" fmla="*/ 1126836 w 2927927"/>
              <a:gd name="connsiteY2-6" fmla="*/ 0 h 471054"/>
              <a:gd name="connsiteX3-7" fmla="*/ 0 w 2927927"/>
              <a:gd name="connsiteY3-8" fmla="*/ 0 h 471054"/>
              <a:gd name="connsiteX0-9" fmla="*/ 2927927 w 2927927"/>
              <a:gd name="connsiteY0-10" fmla="*/ 471054 h 471054"/>
              <a:gd name="connsiteX1-11" fmla="*/ 1616364 w 2927927"/>
              <a:gd name="connsiteY1-12" fmla="*/ 471054 h 471054"/>
              <a:gd name="connsiteX2-13" fmla="*/ 1495518 w 2927927"/>
              <a:gd name="connsiteY2-14" fmla="*/ 5938 h 471054"/>
              <a:gd name="connsiteX3-15" fmla="*/ 0 w 2927927"/>
              <a:gd name="connsiteY3-16" fmla="*/ 0 h 471054"/>
              <a:gd name="connsiteX0-17" fmla="*/ 2927927 w 2927927"/>
              <a:gd name="connsiteY0-18" fmla="*/ 471054 h 482929"/>
              <a:gd name="connsiteX1-19" fmla="*/ 2026010 w 2927927"/>
              <a:gd name="connsiteY1-20" fmla="*/ 482929 h 482929"/>
              <a:gd name="connsiteX2-21" fmla="*/ 1495518 w 2927927"/>
              <a:gd name="connsiteY2-22" fmla="*/ 5938 h 482929"/>
              <a:gd name="connsiteX3-23" fmla="*/ 0 w 2927927"/>
              <a:gd name="connsiteY3-24" fmla="*/ 0 h 482929"/>
              <a:gd name="connsiteX0-25" fmla="*/ 2927927 w 2927927"/>
              <a:gd name="connsiteY0-26" fmla="*/ 471054 h 482929"/>
              <a:gd name="connsiteX1-27" fmla="*/ 2026010 w 2927927"/>
              <a:gd name="connsiteY1-28" fmla="*/ 482929 h 482929"/>
              <a:gd name="connsiteX2-29" fmla="*/ 984142 w 2927927"/>
              <a:gd name="connsiteY2-30" fmla="*/ 5938 h 482929"/>
              <a:gd name="connsiteX3-31" fmla="*/ 0 w 2927927"/>
              <a:gd name="connsiteY3-32" fmla="*/ 0 h 482929"/>
              <a:gd name="connsiteX0-33" fmla="*/ 2927927 w 2927927"/>
              <a:gd name="connsiteY0-34" fmla="*/ 471054 h 482929"/>
              <a:gd name="connsiteX1-35" fmla="*/ 1673089 w 2927927"/>
              <a:gd name="connsiteY1-36" fmla="*/ 482929 h 482929"/>
              <a:gd name="connsiteX2-37" fmla="*/ 984142 w 2927927"/>
              <a:gd name="connsiteY2-38" fmla="*/ 5938 h 482929"/>
              <a:gd name="connsiteX3-39" fmla="*/ 0 w 2927927"/>
              <a:gd name="connsiteY3-40" fmla="*/ 0 h 482929"/>
              <a:gd name="connsiteX0-41" fmla="*/ 2927927 w 2927927"/>
              <a:gd name="connsiteY0-42" fmla="*/ 471054 h 471054"/>
              <a:gd name="connsiteX1-43" fmla="*/ 1629874 w 2927927"/>
              <a:gd name="connsiteY1-44" fmla="*/ 458866 h 471054"/>
              <a:gd name="connsiteX2-45" fmla="*/ 984142 w 2927927"/>
              <a:gd name="connsiteY2-46" fmla="*/ 5938 h 471054"/>
              <a:gd name="connsiteX3-47" fmla="*/ 0 w 2927927"/>
              <a:gd name="connsiteY3-48" fmla="*/ 0 h 4710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927927" h="471054">
                <a:moveTo>
                  <a:pt x="2927927" y="471054"/>
                </a:moveTo>
                <a:lnTo>
                  <a:pt x="1629874" y="458866"/>
                </a:lnTo>
                <a:lnTo>
                  <a:pt x="984142" y="5938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6154420" y="1951990"/>
            <a:ext cx="3578225" cy="969645"/>
          </a:xfrm>
          <a:custGeom>
            <a:avLst/>
            <a:gdLst>
              <a:gd name="connsiteX0" fmla="*/ 0 w 3058510"/>
              <a:gd name="connsiteY0" fmla="*/ 0 h 1240221"/>
              <a:gd name="connsiteX1" fmla="*/ 1376855 w 3058510"/>
              <a:gd name="connsiteY1" fmla="*/ 0 h 1240221"/>
              <a:gd name="connsiteX2" fmla="*/ 3058510 w 3058510"/>
              <a:gd name="connsiteY2" fmla="*/ 1240221 h 1240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8510" h="1240221">
                <a:moveTo>
                  <a:pt x="0" y="0"/>
                </a:moveTo>
                <a:lnTo>
                  <a:pt x="1376855" y="0"/>
                </a:lnTo>
                <a:lnTo>
                  <a:pt x="3058510" y="1240221"/>
                </a:ln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true"/>
          <p:nvPr/>
        </p:nvSpPr>
        <p:spPr>
          <a:xfrm>
            <a:off x="9763461" y="2560702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en-US" dirty="0">
                <a:solidFill>
                  <a:srgbClr val="7030A0"/>
                </a:solidFill>
              </a:rPr>
              <a:t>JSON Schema</a:t>
            </a:r>
            <a:endParaRPr lang="en-US" altLang="en-US" dirty="0">
              <a:solidFill>
                <a:srgbClr val="7030A0"/>
              </a:solidFill>
            </a:endParaRPr>
          </a:p>
          <a:p>
            <a:endParaRPr lang="en-US" dirty="0">
              <a:solidFill>
                <a:srgbClr val="E6B623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612765" y="4866005"/>
            <a:ext cx="6010910" cy="1281430"/>
            <a:chOff x="5714349" y="4865977"/>
            <a:chExt cx="4525426" cy="2480712"/>
          </a:xfrm>
        </p:grpSpPr>
        <p:sp>
          <p:nvSpPr>
            <p:cNvPr id="40" name="Freeform 39"/>
            <p:cNvSpPr/>
            <p:nvPr/>
          </p:nvSpPr>
          <p:spPr>
            <a:xfrm flipH="true">
              <a:off x="5844507" y="6096261"/>
              <a:ext cx="4395268" cy="1250428"/>
            </a:xfrm>
            <a:custGeom>
              <a:avLst/>
              <a:gdLst>
                <a:gd name="connsiteX0" fmla="*/ 2927927 w 2927927"/>
                <a:gd name="connsiteY0" fmla="*/ 471054 h 471054"/>
                <a:gd name="connsiteX1" fmla="*/ 1616364 w 2927927"/>
                <a:gd name="connsiteY1" fmla="*/ 471054 h 471054"/>
                <a:gd name="connsiteX2" fmla="*/ 1126836 w 2927927"/>
                <a:gd name="connsiteY2" fmla="*/ 0 h 471054"/>
                <a:gd name="connsiteX3" fmla="*/ 0 w 2927927"/>
                <a:gd name="connsiteY3" fmla="*/ 0 h 471054"/>
                <a:gd name="connsiteX0-1" fmla="*/ 2927927 w 2927927"/>
                <a:gd name="connsiteY0-2" fmla="*/ 471054 h 471054"/>
                <a:gd name="connsiteX1-3" fmla="*/ 1616364 w 2927927"/>
                <a:gd name="connsiteY1-4" fmla="*/ 471054 h 471054"/>
                <a:gd name="connsiteX2-5" fmla="*/ 1126836 w 2927927"/>
                <a:gd name="connsiteY2-6" fmla="*/ 0 h 471054"/>
                <a:gd name="connsiteX3-7" fmla="*/ 0 w 2927927"/>
                <a:gd name="connsiteY3-8" fmla="*/ 0 h 471054"/>
                <a:gd name="connsiteX0-9" fmla="*/ 2927927 w 2927927"/>
                <a:gd name="connsiteY0-10" fmla="*/ 471054 h 471054"/>
                <a:gd name="connsiteX1-11" fmla="*/ 1616364 w 2927927"/>
                <a:gd name="connsiteY1-12" fmla="*/ 471054 h 471054"/>
                <a:gd name="connsiteX2-13" fmla="*/ 1495518 w 2927927"/>
                <a:gd name="connsiteY2-14" fmla="*/ 5938 h 471054"/>
                <a:gd name="connsiteX3-15" fmla="*/ 0 w 2927927"/>
                <a:gd name="connsiteY3-16" fmla="*/ 0 h 471054"/>
                <a:gd name="connsiteX0-17" fmla="*/ 2927927 w 2927927"/>
                <a:gd name="connsiteY0-18" fmla="*/ 471054 h 482929"/>
                <a:gd name="connsiteX1-19" fmla="*/ 2026010 w 2927927"/>
                <a:gd name="connsiteY1-20" fmla="*/ 482929 h 482929"/>
                <a:gd name="connsiteX2-21" fmla="*/ 1495518 w 2927927"/>
                <a:gd name="connsiteY2-22" fmla="*/ 5938 h 482929"/>
                <a:gd name="connsiteX3-23" fmla="*/ 0 w 2927927"/>
                <a:gd name="connsiteY3-24" fmla="*/ 0 h 482929"/>
                <a:gd name="connsiteX0-25" fmla="*/ 2927927 w 2927927"/>
                <a:gd name="connsiteY0-26" fmla="*/ 471054 h 482929"/>
                <a:gd name="connsiteX1-27" fmla="*/ 2026010 w 2927927"/>
                <a:gd name="connsiteY1-28" fmla="*/ 482929 h 482929"/>
                <a:gd name="connsiteX2-29" fmla="*/ 984142 w 2927927"/>
                <a:gd name="connsiteY2-30" fmla="*/ 5938 h 482929"/>
                <a:gd name="connsiteX3-31" fmla="*/ 0 w 2927927"/>
                <a:gd name="connsiteY3-32" fmla="*/ 0 h 482929"/>
                <a:gd name="connsiteX0-33" fmla="*/ 2927927 w 2927927"/>
                <a:gd name="connsiteY0-34" fmla="*/ 471054 h 482929"/>
                <a:gd name="connsiteX1-35" fmla="*/ 1673089 w 2927927"/>
                <a:gd name="connsiteY1-36" fmla="*/ 482929 h 482929"/>
                <a:gd name="connsiteX2-37" fmla="*/ 984142 w 2927927"/>
                <a:gd name="connsiteY2-38" fmla="*/ 5938 h 482929"/>
                <a:gd name="connsiteX3-39" fmla="*/ 0 w 2927927"/>
                <a:gd name="connsiteY3-40" fmla="*/ 0 h 482929"/>
                <a:gd name="connsiteX0-41" fmla="*/ 2927927 w 2927927"/>
                <a:gd name="connsiteY0-42" fmla="*/ 471054 h 471054"/>
                <a:gd name="connsiteX1-43" fmla="*/ 1629874 w 2927927"/>
                <a:gd name="connsiteY1-44" fmla="*/ 458866 h 471054"/>
                <a:gd name="connsiteX2-45" fmla="*/ 984142 w 2927927"/>
                <a:gd name="connsiteY2-46" fmla="*/ 5938 h 471054"/>
                <a:gd name="connsiteX3-47" fmla="*/ 0 w 2927927"/>
                <a:gd name="connsiteY3-48" fmla="*/ 0 h 4710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27927" h="471054">
                  <a:moveTo>
                    <a:pt x="2927927" y="471054"/>
                  </a:moveTo>
                  <a:lnTo>
                    <a:pt x="1629874" y="458866"/>
                  </a:lnTo>
                  <a:lnTo>
                    <a:pt x="984142" y="5938"/>
                  </a:lnTo>
                  <a:lnTo>
                    <a:pt x="0" y="0"/>
                  </a:lnTo>
                </a:path>
              </a:pathLst>
            </a:custGeom>
            <a:noFill/>
            <a:ln w="38100">
              <a:solidFill>
                <a:srgbClr val="008A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/>
            <p:cNvSpPr/>
            <p:nvPr/>
          </p:nvSpPr>
          <p:spPr>
            <a:xfrm>
              <a:off x="5714349" y="4865977"/>
              <a:ext cx="3058510" cy="1240221"/>
            </a:xfrm>
            <a:custGeom>
              <a:avLst/>
              <a:gdLst>
                <a:gd name="connsiteX0" fmla="*/ 0 w 3058510"/>
                <a:gd name="connsiteY0" fmla="*/ 0 h 1240221"/>
                <a:gd name="connsiteX1" fmla="*/ 1376855 w 3058510"/>
                <a:gd name="connsiteY1" fmla="*/ 0 h 1240221"/>
                <a:gd name="connsiteX2" fmla="*/ 3058510 w 3058510"/>
                <a:gd name="connsiteY2" fmla="*/ 1240221 h 124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8510" h="1240221">
                  <a:moveTo>
                    <a:pt x="0" y="0"/>
                  </a:moveTo>
                  <a:lnTo>
                    <a:pt x="1376855" y="0"/>
                  </a:lnTo>
                  <a:lnTo>
                    <a:pt x="3058510" y="1240221"/>
                  </a:lnTo>
                </a:path>
              </a:pathLst>
            </a:custGeom>
            <a:noFill/>
            <a:ln w="38100">
              <a:solidFill>
                <a:srgbClr val="008A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41"/>
          <p:cNvSpPr txBox="true"/>
          <p:nvPr/>
        </p:nvSpPr>
        <p:spPr>
          <a:xfrm>
            <a:off x="9597712" y="5176720"/>
            <a:ext cx="213106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en-US" dirty="0">
                <a:solidFill>
                  <a:srgbClr val="008A3D"/>
                </a:solidFill>
              </a:rPr>
              <a:t>Concrete</a:t>
            </a:r>
            <a:endParaRPr lang="en-US" altLang="en-US" dirty="0">
              <a:solidFill>
                <a:srgbClr val="008A3D"/>
              </a:solidFill>
            </a:endParaRPr>
          </a:p>
          <a:p>
            <a:pPr algn="r"/>
            <a:r>
              <a:rPr lang="en-US" altLang="en-US" dirty="0">
                <a:solidFill>
                  <a:srgbClr val="008A3D"/>
                </a:solidFill>
              </a:rPr>
              <a:t>Protocol Information</a:t>
            </a:r>
            <a:endParaRPr lang="en-US" altLang="en-US" dirty="0">
              <a:solidFill>
                <a:srgbClr val="008A3D"/>
              </a:solidFill>
            </a:endParaRPr>
          </a:p>
          <a:p>
            <a:pPr algn="r"/>
            <a:endParaRPr lang="en-US" dirty="0">
              <a:solidFill>
                <a:srgbClr val="E6B623"/>
              </a:solidFill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true"/>
          <p:nvPr/>
        </p:nvSpPr>
        <p:spPr>
          <a:xfrm>
            <a:off x="1998345" y="1415415"/>
            <a:ext cx="8632825" cy="424624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charset="0"/>
                <a:cs typeface="Consolas" panose="020B0609020204030204" charset="0"/>
              </a:rPr>
              <a:t>{</a:t>
            </a:r>
            <a:endParaRPr lang="en-US"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en-US" dirty="0">
                <a:latin typeface="Consolas" panose="020B0609020204030204" charset="0"/>
                <a:cs typeface="Consolas" panose="020B0609020204030204" charset="0"/>
              </a:rPr>
              <a:t>    </a:t>
            </a:r>
            <a:r>
              <a:rPr lang="en-US" dirty="0">
                <a:solidFill>
                  <a:srgbClr val="7030A0"/>
                </a:solidFill>
                <a:latin typeface="Consolas" panose="020B0609020204030204" charset="0"/>
                <a:cs typeface="Consolas" panose="020B0609020204030204" charset="0"/>
              </a:rPr>
              <a:t>"forms"</a:t>
            </a:r>
            <a:r>
              <a:rPr lang="en-US" dirty="0">
                <a:latin typeface="Consolas" panose="020B0609020204030204" charset="0"/>
                <a:cs typeface="Consolas" panose="020B0609020204030204" charset="0"/>
              </a:rPr>
              <a:t>: [</a:t>
            </a:r>
            <a:endParaRPr lang="en-US"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dirty="0">
                <a:latin typeface="Consolas" panose="020B0609020204030204" charset="0"/>
                <a:cs typeface="Consolas" panose="020B0609020204030204" charset="0"/>
              </a:rPr>
              <a:t>        {</a:t>
            </a:r>
            <a:endParaRPr lang="en-US"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dirty="0">
                <a:latin typeface="Consolas" panose="020B0609020204030204" charset="0"/>
                <a:cs typeface="Consolas" panose="020B0609020204030204" charset="0"/>
              </a:rPr>
              <a:t>          </a:t>
            </a:r>
            <a:r>
              <a:rPr lang="en-US" dirty="0">
                <a:solidFill>
                  <a:schemeClr val="accent2"/>
                </a:solidFill>
                <a:latin typeface="Consolas" panose="020B0609020204030204" charset="0"/>
                <a:cs typeface="Consolas" panose="020B0609020204030204" charset="0"/>
              </a:rPr>
              <a:t>"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charset="0"/>
                <a:cs typeface="Consolas" panose="020B0609020204030204" charset="0"/>
              </a:rPr>
              <a:t>href</a:t>
            </a:r>
            <a:r>
              <a:rPr lang="en-US" dirty="0">
                <a:solidFill>
                  <a:schemeClr val="accent2"/>
                </a:solidFill>
                <a:latin typeface="Consolas" panose="020B0609020204030204" charset="0"/>
                <a:cs typeface="Consolas" panose="020B0609020204030204" charset="0"/>
              </a:rPr>
              <a:t>"</a:t>
            </a:r>
            <a:r>
              <a:rPr lang="en-US" dirty="0">
                <a:latin typeface="Consolas" panose="020B0609020204030204" charset="0"/>
                <a:cs typeface="Consolas" panose="020B0609020204030204" charset="0"/>
              </a:rPr>
              <a:t>: </a:t>
            </a:r>
            <a:r>
              <a:rPr lang="en-US" dirty="0">
                <a:solidFill>
                  <a:schemeClr val="accent2"/>
                </a:solidFill>
                <a:latin typeface="Consolas" panose="020B0609020204030204" charset="0"/>
                <a:cs typeface="Consolas" panose="020B0609020204030204" charset="0"/>
              </a:rPr>
              <a:t>"http://example/light/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charset="0"/>
                <a:cs typeface="Consolas" panose="020B0609020204030204" charset="0"/>
              </a:rPr>
              <a:t>currentdimmer</a:t>
            </a:r>
            <a:r>
              <a:rPr lang="en-US" dirty="0">
                <a:solidFill>
                  <a:schemeClr val="accent2"/>
                </a:solidFill>
                <a:latin typeface="Consolas" panose="020B0609020204030204" charset="0"/>
                <a:cs typeface="Consolas" panose="020B0609020204030204" charset="0"/>
              </a:rPr>
              <a:t>"</a:t>
            </a:r>
            <a:r>
              <a:rPr lang="en-US" dirty="0">
                <a:latin typeface="Consolas" panose="020B0609020204030204" charset="0"/>
                <a:cs typeface="Consolas" panose="020B0609020204030204" charset="0"/>
              </a:rPr>
              <a:t>,</a:t>
            </a:r>
            <a:endParaRPr lang="en-US"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dirty="0">
                <a:latin typeface="Consolas" panose="020B0609020204030204" charset="0"/>
                <a:cs typeface="Consolas" panose="020B0609020204030204" charset="0"/>
              </a:rPr>
              <a:t>          </a:t>
            </a:r>
            <a:r>
              <a:rPr lang="en-US" dirty="0">
                <a:solidFill>
                  <a:srgbClr val="00B050"/>
                </a:solidFill>
                <a:latin typeface="Consolas" panose="020B0609020204030204" charset="0"/>
                <a:cs typeface="Consolas" panose="020B0609020204030204" charset="0"/>
              </a:rPr>
              <a:t>"</a:t>
            </a:r>
            <a:r>
              <a:rPr lang="en-US" dirty="0" err="1">
                <a:solidFill>
                  <a:srgbClr val="00B050"/>
                </a:solidFill>
                <a:latin typeface="Consolas" panose="020B0609020204030204" charset="0"/>
                <a:cs typeface="Consolas" panose="020B0609020204030204" charset="0"/>
              </a:rPr>
              <a:t>contentType</a:t>
            </a:r>
            <a:r>
              <a:rPr lang="en-US" dirty="0">
                <a:solidFill>
                  <a:srgbClr val="00B050"/>
                </a:solidFill>
                <a:latin typeface="Consolas" panose="020B0609020204030204" charset="0"/>
                <a:cs typeface="Consolas" panose="020B0609020204030204" charset="0"/>
              </a:rPr>
              <a:t>"</a:t>
            </a:r>
            <a:r>
              <a:rPr lang="en-US" dirty="0">
                <a:latin typeface="Consolas" panose="020B0609020204030204" charset="0"/>
                <a:cs typeface="Consolas" panose="020B0609020204030204" charset="0"/>
              </a:rPr>
              <a:t>: </a:t>
            </a:r>
            <a:r>
              <a:rPr lang="en-US" dirty="0">
                <a:solidFill>
                  <a:srgbClr val="00B050"/>
                </a:solidFill>
                <a:latin typeface="Consolas" panose="020B0609020204030204" charset="0"/>
                <a:cs typeface="Consolas" panose="020B0609020204030204" charset="0"/>
              </a:rPr>
              <a:t>"application/json"</a:t>
            </a:r>
            <a:r>
              <a:rPr lang="en-US" dirty="0">
                <a:latin typeface="Consolas" panose="020B0609020204030204" charset="0"/>
                <a:cs typeface="Consolas" panose="020B0609020204030204" charset="0"/>
              </a:rPr>
              <a:t>,</a:t>
            </a:r>
            <a:endParaRPr lang="en-US"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dirty="0">
                <a:latin typeface="Consolas" panose="020B0609020204030204" charset="0"/>
                <a:cs typeface="Consolas" panose="020B0609020204030204" charset="0"/>
              </a:rPr>
              <a:t>          </a:t>
            </a:r>
            <a:r>
              <a:rPr lang="en-US" dirty="0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"op"</a:t>
            </a:r>
            <a:r>
              <a:rPr lang="en-US" dirty="0">
                <a:latin typeface="Consolas" panose="020B0609020204030204" charset="0"/>
                <a:cs typeface="Consolas" panose="020B0609020204030204" charset="0"/>
              </a:rPr>
              <a:t>: </a:t>
            </a:r>
            <a:r>
              <a:rPr lang="en-US" dirty="0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"</a:t>
            </a:r>
            <a:r>
              <a:rPr lang="en-US" altLang="en-US" dirty="0" err="1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read</a:t>
            </a:r>
            <a:r>
              <a:rPr lang="en-US" dirty="0" err="1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property</a:t>
            </a:r>
            <a:r>
              <a:rPr lang="en-US" dirty="0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"</a:t>
            </a:r>
            <a:r>
              <a:rPr lang="en-US" dirty="0">
                <a:latin typeface="Consolas" panose="020B0609020204030204" charset="0"/>
                <a:cs typeface="Consolas" panose="020B0609020204030204" charset="0"/>
              </a:rPr>
              <a:t>,</a:t>
            </a:r>
            <a:endParaRPr lang="en-US"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dirty="0">
                <a:latin typeface="Consolas" panose="020B0609020204030204" charset="0"/>
                <a:cs typeface="Consolas" panose="020B0609020204030204" charset="0"/>
              </a:rPr>
              <a:t>          </a:t>
            </a:r>
            <a:r>
              <a:rPr lang="en-US" dirty="0">
                <a:solidFill>
                  <a:srgbClr val="C00000"/>
                </a:solidFill>
                <a:latin typeface="Consolas" panose="020B0609020204030204" charset="0"/>
                <a:cs typeface="Consolas" panose="020B0609020204030204" charset="0"/>
              </a:rPr>
              <a:t>"</a:t>
            </a:r>
            <a:r>
              <a:rPr lang="en-US" dirty="0" err="1">
                <a:solidFill>
                  <a:srgbClr val="C00000"/>
                </a:solidFill>
                <a:latin typeface="Consolas" panose="020B0609020204030204" charset="0"/>
                <a:cs typeface="Consolas" panose="020B0609020204030204" charset="0"/>
              </a:rPr>
              <a:t>htv:methodName</a:t>
            </a:r>
            <a:r>
              <a:rPr lang="en-US" dirty="0">
                <a:solidFill>
                  <a:srgbClr val="C00000"/>
                </a:solidFill>
                <a:latin typeface="Consolas" panose="020B0609020204030204" charset="0"/>
                <a:cs typeface="Consolas" panose="020B0609020204030204" charset="0"/>
              </a:rPr>
              <a:t>"</a:t>
            </a:r>
            <a:r>
              <a:rPr lang="en-US" dirty="0">
                <a:latin typeface="Consolas" panose="020B0609020204030204" charset="0"/>
                <a:cs typeface="Consolas" panose="020B0609020204030204" charset="0"/>
              </a:rPr>
              <a:t>: </a:t>
            </a:r>
            <a:r>
              <a:rPr lang="en-US" dirty="0">
                <a:solidFill>
                  <a:srgbClr val="C00000"/>
                </a:solidFill>
                <a:latin typeface="Consolas" panose="020B0609020204030204" charset="0"/>
                <a:cs typeface="Consolas" panose="020B0609020204030204" charset="0"/>
              </a:rPr>
              <a:t>"</a:t>
            </a:r>
            <a:r>
              <a:rPr lang="en-US" altLang="en-US" dirty="0">
                <a:solidFill>
                  <a:srgbClr val="C00000"/>
                </a:solidFill>
                <a:latin typeface="Consolas" panose="020B0609020204030204" charset="0"/>
                <a:cs typeface="Consolas" panose="020B0609020204030204" charset="0"/>
              </a:rPr>
              <a:t>GET</a:t>
            </a:r>
            <a:r>
              <a:rPr lang="en-US" dirty="0">
                <a:solidFill>
                  <a:srgbClr val="C00000"/>
                </a:solidFill>
                <a:latin typeface="Consolas" panose="020B0609020204030204" charset="0"/>
                <a:cs typeface="Consolas" panose="020B0609020204030204" charset="0"/>
              </a:rPr>
              <a:t>"</a:t>
            </a:r>
            <a:endParaRPr lang="en-US"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dirty="0">
                <a:latin typeface="Consolas" panose="020B0609020204030204" charset="0"/>
                <a:cs typeface="Consolas" panose="020B0609020204030204" charset="0"/>
              </a:rPr>
              <a:t>        },</a:t>
            </a:r>
            <a:endParaRPr lang="en-US"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dirty="0">
                <a:latin typeface="Consolas" panose="020B0609020204030204" charset="0"/>
                <a:cs typeface="Consolas" panose="020B0609020204030204" charset="0"/>
              </a:rPr>
              <a:t>        {</a:t>
            </a:r>
            <a:endParaRPr lang="en-US"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dirty="0">
                <a:latin typeface="Consolas" panose="020B0609020204030204" charset="0"/>
                <a:cs typeface="Consolas" panose="020B0609020204030204" charset="0"/>
              </a:rPr>
              <a:t>         </a:t>
            </a:r>
            <a:r>
              <a:rPr lang="en-US" dirty="0">
                <a:solidFill>
                  <a:schemeClr val="accent2"/>
                </a:solidFill>
                <a:latin typeface="Consolas" panose="020B0609020204030204" charset="0"/>
                <a:cs typeface="Consolas" panose="020B0609020204030204" charset="0"/>
              </a:rPr>
              <a:t> "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charset="0"/>
                <a:cs typeface="Consolas" panose="020B0609020204030204" charset="0"/>
              </a:rPr>
              <a:t>href</a:t>
            </a:r>
            <a:r>
              <a:rPr lang="en-US" dirty="0">
                <a:solidFill>
                  <a:schemeClr val="accent2"/>
                </a:solidFill>
                <a:latin typeface="Consolas" panose="020B0609020204030204" charset="0"/>
                <a:cs typeface="Consolas" panose="020B0609020204030204" charset="0"/>
              </a:rPr>
              <a:t>"</a:t>
            </a:r>
            <a:r>
              <a:rPr lang="en-US" dirty="0">
                <a:latin typeface="Consolas" panose="020B0609020204030204" charset="0"/>
                <a:cs typeface="Consolas" panose="020B0609020204030204" charset="0"/>
              </a:rPr>
              <a:t>: </a:t>
            </a:r>
            <a:r>
              <a:rPr lang="en-US" dirty="0">
                <a:solidFill>
                  <a:schemeClr val="accent2"/>
                </a:solidFill>
                <a:latin typeface="Consolas" panose="020B0609020204030204" charset="0"/>
                <a:cs typeface="Consolas" panose="020B0609020204030204" charset="0"/>
              </a:rPr>
              <a:t>"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charset="0"/>
                <a:cs typeface="Consolas" panose="020B0609020204030204" charset="0"/>
              </a:rPr>
              <a:t>mqtt</a:t>
            </a:r>
            <a:r>
              <a:rPr lang="en-US" dirty="0">
                <a:solidFill>
                  <a:schemeClr val="accent2"/>
                </a:solidFill>
                <a:latin typeface="Consolas" panose="020B0609020204030204" charset="0"/>
                <a:cs typeface="Consolas" panose="020B0609020204030204" charset="0"/>
              </a:rPr>
              <a:t>://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charset="0"/>
                <a:cs typeface="Consolas" panose="020B0609020204030204" charset="0"/>
              </a:rPr>
              <a:t>example.com</a:t>
            </a:r>
            <a:r>
              <a:rPr lang="en-US" dirty="0">
                <a:solidFill>
                  <a:schemeClr val="accent2"/>
                </a:solidFill>
                <a:latin typeface="Consolas" panose="020B0609020204030204" charset="0"/>
                <a:cs typeface="Consolas" panose="020B0609020204030204" charset="0"/>
              </a:rPr>
              <a:t>/example/light/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charset="0"/>
                <a:cs typeface="Consolas" panose="020B0609020204030204" charset="0"/>
              </a:rPr>
              <a:t>currentdimmer</a:t>
            </a:r>
            <a:r>
              <a:rPr lang="en-US" dirty="0">
                <a:solidFill>
                  <a:schemeClr val="accent2"/>
                </a:solidFill>
                <a:latin typeface="Consolas" panose="020B0609020204030204" charset="0"/>
                <a:cs typeface="Consolas" panose="020B0609020204030204" charset="0"/>
              </a:rPr>
              <a:t>"</a:t>
            </a:r>
            <a:r>
              <a:rPr lang="en-US" dirty="0">
                <a:latin typeface="Consolas" panose="020B0609020204030204" charset="0"/>
                <a:cs typeface="Consolas" panose="020B0609020204030204" charset="0"/>
              </a:rPr>
              <a:t>,</a:t>
            </a:r>
            <a:endParaRPr lang="en-US"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dirty="0">
                <a:latin typeface="Consolas" panose="020B0609020204030204" charset="0"/>
                <a:cs typeface="Consolas" panose="020B0609020204030204" charset="0"/>
              </a:rPr>
              <a:t>          </a:t>
            </a:r>
            <a:r>
              <a:rPr lang="en-US" dirty="0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"op"</a:t>
            </a:r>
            <a:r>
              <a:rPr lang="en-US" dirty="0">
                <a:latin typeface="Consolas" panose="020B0609020204030204" charset="0"/>
                <a:cs typeface="Consolas" panose="020B0609020204030204" charset="0"/>
              </a:rPr>
              <a:t>: </a:t>
            </a:r>
            <a:r>
              <a:rPr lang="en-US" dirty="0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"</a:t>
            </a:r>
            <a:r>
              <a:rPr lang="en-US" dirty="0" err="1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observeproperty</a:t>
            </a:r>
            <a:r>
              <a:rPr lang="en-US" dirty="0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"</a:t>
            </a:r>
            <a:r>
              <a:rPr lang="en-US" dirty="0">
                <a:latin typeface="Consolas" panose="020B0609020204030204" charset="0"/>
                <a:cs typeface="Consolas" panose="020B0609020204030204" charset="0"/>
              </a:rPr>
              <a:t>,</a:t>
            </a:r>
            <a:endParaRPr lang="en-US"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dirty="0">
                <a:latin typeface="Consolas" panose="020B0609020204030204" charset="0"/>
                <a:cs typeface="Consolas" panose="020B0609020204030204" charset="0"/>
              </a:rPr>
              <a:t>          </a:t>
            </a:r>
            <a:r>
              <a:rPr lang="en-US" dirty="0">
                <a:solidFill>
                  <a:srgbClr val="C00000"/>
                </a:solidFill>
                <a:latin typeface="Consolas" panose="020B0609020204030204" charset="0"/>
                <a:cs typeface="Consolas" panose="020B0609020204030204" charset="0"/>
              </a:rPr>
              <a:t>"</a:t>
            </a:r>
            <a:r>
              <a:rPr lang="en-US" dirty="0" err="1">
                <a:solidFill>
                  <a:srgbClr val="C00000"/>
                </a:solidFill>
                <a:latin typeface="Consolas" panose="020B0609020204030204" charset="0"/>
                <a:cs typeface="Consolas" panose="020B0609020204030204" charset="0"/>
              </a:rPr>
              <a:t>mqv:controlPacketValue</a:t>
            </a:r>
            <a:r>
              <a:rPr lang="en-US" dirty="0">
                <a:solidFill>
                  <a:srgbClr val="C00000"/>
                </a:solidFill>
                <a:latin typeface="Consolas" panose="020B0609020204030204" charset="0"/>
                <a:cs typeface="Consolas" panose="020B0609020204030204" charset="0"/>
              </a:rPr>
              <a:t>"</a:t>
            </a:r>
            <a:r>
              <a:rPr lang="en-US" dirty="0">
                <a:latin typeface="Consolas" panose="020B0609020204030204" charset="0"/>
                <a:cs typeface="Consolas" panose="020B0609020204030204" charset="0"/>
              </a:rPr>
              <a:t>: </a:t>
            </a:r>
            <a:r>
              <a:rPr lang="en-US" dirty="0">
                <a:solidFill>
                  <a:srgbClr val="C00000"/>
                </a:solidFill>
                <a:latin typeface="Consolas" panose="020B0609020204030204" charset="0"/>
                <a:cs typeface="Consolas" panose="020B0609020204030204" charset="0"/>
              </a:rPr>
              <a:t>"SUBSCRIBE"</a:t>
            </a:r>
            <a:endParaRPr lang="en-US"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dirty="0">
                <a:latin typeface="Consolas" panose="020B0609020204030204" charset="0"/>
                <a:cs typeface="Consolas" panose="020B0609020204030204" charset="0"/>
              </a:rPr>
              <a:t>        }</a:t>
            </a:r>
            <a:endParaRPr lang="en-US"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dirty="0">
                <a:latin typeface="Consolas" panose="020B0609020204030204" charset="0"/>
                <a:cs typeface="Consolas" panose="020B0609020204030204" charset="0"/>
              </a:rPr>
              <a:t>    ]</a:t>
            </a:r>
            <a:endParaRPr lang="en-US"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dirty="0">
                <a:latin typeface="Consolas" panose="020B0609020204030204" charset="0"/>
                <a:cs typeface="Consolas" panose="020B0609020204030204" charset="0"/>
              </a:rPr>
              <a:t>}</a:t>
            </a:r>
            <a:endParaRPr lang="en-US" dirty="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ym typeface="+mn-ea"/>
              </a:rPr>
              <a:t>Example TD: Protocol Bindings</a:t>
            </a:r>
            <a:endParaRPr lang="en-US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</a:fld>
            <a:endParaRPr lang="en-US"/>
          </a:p>
        </p:txBody>
      </p:sp>
      <p:sp>
        <p:nvSpPr>
          <p:cNvPr id="6" name="Date Placeholder 5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</a:fld>
            <a:endParaRPr lang="en-US" dirty="0"/>
          </a:p>
        </p:txBody>
      </p:sp>
      <p:sp>
        <p:nvSpPr>
          <p:cNvPr id="25" name="TextBox 24"/>
          <p:cNvSpPr txBox="true"/>
          <p:nvPr/>
        </p:nvSpPr>
        <p:spPr>
          <a:xfrm>
            <a:off x="325559" y="2981572"/>
            <a:ext cx="180086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>
                <a:solidFill>
                  <a:srgbClr val="ED7C30"/>
                </a:solidFill>
              </a:rPr>
              <a:t>Protocol and URI </a:t>
            </a:r>
            <a:endParaRPr lang="en-US" altLang="en-US" dirty="0">
              <a:solidFill>
                <a:srgbClr val="ED7C30"/>
              </a:solidFill>
            </a:endParaRPr>
          </a:p>
          <a:p>
            <a:r>
              <a:rPr lang="en-US" altLang="en-US" dirty="0">
                <a:solidFill>
                  <a:srgbClr val="ED7C30"/>
                </a:solidFill>
              </a:rPr>
              <a:t>of the Resource</a:t>
            </a:r>
            <a:endParaRPr lang="en-US" altLang="en-US" dirty="0">
              <a:solidFill>
                <a:srgbClr val="ED7C30"/>
              </a:solidFill>
            </a:endParaRPr>
          </a:p>
          <a:p>
            <a:endParaRPr lang="en-US" dirty="0">
              <a:solidFill>
                <a:srgbClr val="E6B623"/>
              </a:solidFill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387349" y="3280082"/>
            <a:ext cx="2865928" cy="854531"/>
          </a:xfrm>
          <a:custGeom>
            <a:avLst/>
            <a:gdLst>
              <a:gd name="connsiteX0" fmla="*/ 2927927 w 2927927"/>
              <a:gd name="connsiteY0" fmla="*/ 471054 h 471054"/>
              <a:gd name="connsiteX1" fmla="*/ 1616364 w 2927927"/>
              <a:gd name="connsiteY1" fmla="*/ 471054 h 471054"/>
              <a:gd name="connsiteX2" fmla="*/ 1126836 w 2927927"/>
              <a:gd name="connsiteY2" fmla="*/ 0 h 471054"/>
              <a:gd name="connsiteX3" fmla="*/ 0 w 2927927"/>
              <a:gd name="connsiteY3" fmla="*/ 0 h 471054"/>
              <a:gd name="connsiteX0-1" fmla="*/ 2927927 w 2927927"/>
              <a:gd name="connsiteY0-2" fmla="*/ 471054 h 471054"/>
              <a:gd name="connsiteX1-3" fmla="*/ 1616364 w 2927927"/>
              <a:gd name="connsiteY1-4" fmla="*/ 471054 h 471054"/>
              <a:gd name="connsiteX2-5" fmla="*/ 1126836 w 2927927"/>
              <a:gd name="connsiteY2-6" fmla="*/ 0 h 471054"/>
              <a:gd name="connsiteX3-7" fmla="*/ 0 w 2927927"/>
              <a:gd name="connsiteY3-8" fmla="*/ 0 h 471054"/>
              <a:gd name="connsiteX0-9" fmla="*/ 2927927 w 2927927"/>
              <a:gd name="connsiteY0-10" fmla="*/ 471054 h 471054"/>
              <a:gd name="connsiteX1-11" fmla="*/ 1616364 w 2927927"/>
              <a:gd name="connsiteY1-12" fmla="*/ 471054 h 471054"/>
              <a:gd name="connsiteX2-13" fmla="*/ 1495518 w 2927927"/>
              <a:gd name="connsiteY2-14" fmla="*/ 5938 h 471054"/>
              <a:gd name="connsiteX3-15" fmla="*/ 0 w 2927927"/>
              <a:gd name="connsiteY3-16" fmla="*/ 0 h 471054"/>
              <a:gd name="connsiteX0-17" fmla="*/ 2927927 w 2927927"/>
              <a:gd name="connsiteY0-18" fmla="*/ 471054 h 482929"/>
              <a:gd name="connsiteX1-19" fmla="*/ 2026010 w 2927927"/>
              <a:gd name="connsiteY1-20" fmla="*/ 482929 h 482929"/>
              <a:gd name="connsiteX2-21" fmla="*/ 1495518 w 2927927"/>
              <a:gd name="connsiteY2-22" fmla="*/ 5938 h 482929"/>
              <a:gd name="connsiteX3-23" fmla="*/ 0 w 2927927"/>
              <a:gd name="connsiteY3-24" fmla="*/ 0 h 482929"/>
              <a:gd name="connsiteX0-25" fmla="*/ 2927927 w 2927927"/>
              <a:gd name="connsiteY0-26" fmla="*/ 471054 h 482929"/>
              <a:gd name="connsiteX1-27" fmla="*/ 2026010 w 2927927"/>
              <a:gd name="connsiteY1-28" fmla="*/ 482929 h 482929"/>
              <a:gd name="connsiteX2-29" fmla="*/ 984142 w 2927927"/>
              <a:gd name="connsiteY2-30" fmla="*/ 5938 h 482929"/>
              <a:gd name="connsiteX3-31" fmla="*/ 0 w 2927927"/>
              <a:gd name="connsiteY3-32" fmla="*/ 0 h 482929"/>
              <a:gd name="connsiteX0-33" fmla="*/ 2927927 w 2927927"/>
              <a:gd name="connsiteY0-34" fmla="*/ 471054 h 482929"/>
              <a:gd name="connsiteX1-35" fmla="*/ 1673089 w 2927927"/>
              <a:gd name="connsiteY1-36" fmla="*/ 482929 h 482929"/>
              <a:gd name="connsiteX2-37" fmla="*/ 984142 w 2927927"/>
              <a:gd name="connsiteY2-38" fmla="*/ 5938 h 482929"/>
              <a:gd name="connsiteX3-39" fmla="*/ 0 w 2927927"/>
              <a:gd name="connsiteY3-40" fmla="*/ 0 h 482929"/>
              <a:gd name="connsiteX0-41" fmla="*/ 2927927 w 2927927"/>
              <a:gd name="connsiteY0-42" fmla="*/ 471054 h 471054"/>
              <a:gd name="connsiteX1-43" fmla="*/ 1629874 w 2927927"/>
              <a:gd name="connsiteY1-44" fmla="*/ 458866 h 471054"/>
              <a:gd name="connsiteX2-45" fmla="*/ 984142 w 2927927"/>
              <a:gd name="connsiteY2-46" fmla="*/ 5938 h 471054"/>
              <a:gd name="connsiteX3-47" fmla="*/ 0 w 2927927"/>
              <a:gd name="connsiteY3-48" fmla="*/ 0 h 471054"/>
              <a:gd name="connsiteX0-49" fmla="*/ 2927927 w 2927927"/>
              <a:gd name="connsiteY0-50" fmla="*/ 471054 h 471054"/>
              <a:gd name="connsiteX1-51" fmla="*/ 1962743 w 2927927"/>
              <a:gd name="connsiteY1-52" fmla="*/ 463355 h 471054"/>
              <a:gd name="connsiteX2-53" fmla="*/ 984142 w 2927927"/>
              <a:gd name="connsiteY2-54" fmla="*/ 5938 h 471054"/>
              <a:gd name="connsiteX3-55" fmla="*/ 0 w 2927927"/>
              <a:gd name="connsiteY3-56" fmla="*/ 0 h 471054"/>
              <a:gd name="connsiteX0-57" fmla="*/ 2927927 w 2927927"/>
              <a:gd name="connsiteY0-58" fmla="*/ 471054 h 471054"/>
              <a:gd name="connsiteX1-59" fmla="*/ 1962743 w 2927927"/>
              <a:gd name="connsiteY1-60" fmla="*/ 463355 h 471054"/>
              <a:gd name="connsiteX2-61" fmla="*/ 1467340 w 2927927"/>
              <a:gd name="connsiteY2-62" fmla="*/ 10426 h 471054"/>
              <a:gd name="connsiteX3-63" fmla="*/ 0 w 2927927"/>
              <a:gd name="connsiteY3-64" fmla="*/ 0 h 471054"/>
              <a:gd name="connsiteX0-65" fmla="*/ 2927927 w 2927927"/>
              <a:gd name="connsiteY0-66" fmla="*/ 471054 h 471054"/>
              <a:gd name="connsiteX1-67" fmla="*/ 1962743 w 2927927"/>
              <a:gd name="connsiteY1-68" fmla="*/ 463355 h 471054"/>
              <a:gd name="connsiteX2-69" fmla="*/ 1671356 w 2927927"/>
              <a:gd name="connsiteY2-70" fmla="*/ 10426 h 471054"/>
              <a:gd name="connsiteX3-71" fmla="*/ 0 w 2927927"/>
              <a:gd name="connsiteY3-72" fmla="*/ 0 h 471054"/>
              <a:gd name="connsiteX0-73" fmla="*/ 2927927 w 2927927"/>
              <a:gd name="connsiteY0-74" fmla="*/ 471054 h 471054"/>
              <a:gd name="connsiteX1-75" fmla="*/ 1962743 w 2927927"/>
              <a:gd name="connsiteY1-76" fmla="*/ 463355 h 471054"/>
              <a:gd name="connsiteX2-77" fmla="*/ 1671356 w 2927927"/>
              <a:gd name="connsiteY2-78" fmla="*/ 14914 h 471054"/>
              <a:gd name="connsiteX3-79" fmla="*/ 0 w 2927927"/>
              <a:gd name="connsiteY3-80" fmla="*/ 0 h 471054"/>
              <a:gd name="connsiteX0-81" fmla="*/ 2927927 w 2927927"/>
              <a:gd name="connsiteY0-82" fmla="*/ 471054 h 471054"/>
              <a:gd name="connsiteX1-83" fmla="*/ 2177498 w 2927927"/>
              <a:gd name="connsiteY1-84" fmla="*/ 467844 h 471054"/>
              <a:gd name="connsiteX2-85" fmla="*/ 1671356 w 2927927"/>
              <a:gd name="connsiteY2-86" fmla="*/ 14914 h 471054"/>
              <a:gd name="connsiteX3-87" fmla="*/ 0 w 2927927"/>
              <a:gd name="connsiteY3-88" fmla="*/ 0 h 4710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927927" h="471054">
                <a:moveTo>
                  <a:pt x="2927927" y="471054"/>
                </a:moveTo>
                <a:lnTo>
                  <a:pt x="2177498" y="467844"/>
                </a:lnTo>
                <a:lnTo>
                  <a:pt x="1671356" y="14914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rgbClr val="ED7C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2009968" y="2432224"/>
            <a:ext cx="1292772" cy="893379"/>
          </a:xfrm>
          <a:custGeom>
            <a:avLst/>
            <a:gdLst>
              <a:gd name="connsiteX0" fmla="*/ 1292772 w 1292772"/>
              <a:gd name="connsiteY0" fmla="*/ 0 h 893379"/>
              <a:gd name="connsiteX1" fmla="*/ 567558 w 1292772"/>
              <a:gd name="connsiteY1" fmla="*/ 0 h 893379"/>
              <a:gd name="connsiteX2" fmla="*/ 0 w 1292772"/>
              <a:gd name="connsiteY2" fmla="*/ 893379 h 893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2772" h="893379">
                <a:moveTo>
                  <a:pt x="1292772" y="0"/>
                </a:moveTo>
                <a:lnTo>
                  <a:pt x="567558" y="0"/>
                </a:lnTo>
                <a:lnTo>
                  <a:pt x="0" y="893379"/>
                </a:lnTo>
              </a:path>
            </a:pathLst>
          </a:custGeom>
          <a:noFill/>
          <a:ln w="38100">
            <a:solidFill>
              <a:srgbClr val="ED7C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true"/>
          <p:nvPr/>
        </p:nvSpPr>
        <p:spPr>
          <a:xfrm>
            <a:off x="88336" y="4322060"/>
            <a:ext cx="15681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>
                <a:solidFill>
                  <a:srgbClr val="016FC0"/>
                </a:solidFill>
              </a:rPr>
              <a:t>Intended WoT </a:t>
            </a:r>
            <a:endParaRPr lang="en-US" altLang="en-US" dirty="0">
              <a:solidFill>
                <a:srgbClr val="016FC0"/>
              </a:solidFill>
            </a:endParaRPr>
          </a:p>
          <a:p>
            <a:r>
              <a:rPr lang="en-US" altLang="en-US" dirty="0">
                <a:solidFill>
                  <a:srgbClr val="016FC0"/>
                </a:solidFill>
              </a:rPr>
              <a:t>Operation</a:t>
            </a:r>
            <a:endParaRPr lang="en-US" altLang="en-US" dirty="0">
              <a:solidFill>
                <a:srgbClr val="016FC0"/>
              </a:solidFill>
            </a:endParaRPr>
          </a:p>
          <a:p>
            <a:endParaRPr lang="en-US" dirty="0">
              <a:solidFill>
                <a:srgbClr val="E6B623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159026" y="2994991"/>
            <a:ext cx="3154017" cy="1656522"/>
          </a:xfrm>
          <a:custGeom>
            <a:avLst/>
            <a:gdLst>
              <a:gd name="connsiteX0" fmla="*/ 3154017 w 3154017"/>
              <a:gd name="connsiteY0" fmla="*/ 0 h 1656522"/>
              <a:gd name="connsiteX1" fmla="*/ 2584174 w 3154017"/>
              <a:gd name="connsiteY1" fmla="*/ 0 h 1656522"/>
              <a:gd name="connsiteX2" fmla="*/ 1497496 w 3154017"/>
              <a:gd name="connsiteY2" fmla="*/ 1656522 h 1656522"/>
              <a:gd name="connsiteX3" fmla="*/ 0 w 3154017"/>
              <a:gd name="connsiteY3" fmla="*/ 1656522 h 1656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017" h="1656522">
                <a:moveTo>
                  <a:pt x="3154017" y="0"/>
                </a:moveTo>
                <a:lnTo>
                  <a:pt x="2584174" y="0"/>
                </a:lnTo>
                <a:lnTo>
                  <a:pt x="1497496" y="1656522"/>
                </a:lnTo>
                <a:lnTo>
                  <a:pt x="0" y="1656522"/>
                </a:lnTo>
              </a:path>
            </a:pathLst>
          </a:custGeom>
          <a:noFill/>
          <a:ln w="38100">
            <a:solidFill>
              <a:srgbClr val="016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1656522" y="4333461"/>
            <a:ext cx="1630017" cy="318052"/>
          </a:xfrm>
          <a:custGeom>
            <a:avLst/>
            <a:gdLst>
              <a:gd name="connsiteX0" fmla="*/ 1630017 w 1630017"/>
              <a:gd name="connsiteY0" fmla="*/ 0 h 318052"/>
              <a:gd name="connsiteX1" fmla="*/ 848139 w 1630017"/>
              <a:gd name="connsiteY1" fmla="*/ 0 h 318052"/>
              <a:gd name="connsiteX2" fmla="*/ 0 w 1630017"/>
              <a:gd name="connsiteY2" fmla="*/ 318052 h 318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0017" h="318052">
                <a:moveTo>
                  <a:pt x="1630017" y="0"/>
                </a:moveTo>
                <a:lnTo>
                  <a:pt x="848139" y="0"/>
                </a:lnTo>
                <a:lnTo>
                  <a:pt x="0" y="318052"/>
                </a:lnTo>
              </a:path>
            </a:pathLst>
          </a:custGeom>
          <a:noFill/>
          <a:ln w="38100">
            <a:solidFill>
              <a:srgbClr val="016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6529388" y="3265793"/>
            <a:ext cx="5337053" cy="89217"/>
          </a:xfrm>
          <a:custGeom>
            <a:avLst/>
            <a:gdLst>
              <a:gd name="connsiteX0" fmla="*/ 0 w 2643187"/>
              <a:gd name="connsiteY0" fmla="*/ 0 h 0"/>
              <a:gd name="connsiteX1" fmla="*/ 2643187 w 2643187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43187">
                <a:moveTo>
                  <a:pt x="0" y="0"/>
                </a:moveTo>
                <a:lnTo>
                  <a:pt x="2643187" y="0"/>
                </a:lnTo>
              </a:path>
            </a:pathLst>
          </a:custGeom>
          <a:noFill/>
          <a:ln w="38100">
            <a:solidFill>
              <a:srgbClr val="C1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 flipH="true">
            <a:off x="8044362" y="3268125"/>
            <a:ext cx="3825475" cy="1335131"/>
          </a:xfrm>
          <a:custGeom>
            <a:avLst/>
            <a:gdLst>
              <a:gd name="connsiteX0" fmla="*/ 2927927 w 2927927"/>
              <a:gd name="connsiteY0" fmla="*/ 471054 h 471054"/>
              <a:gd name="connsiteX1" fmla="*/ 1616364 w 2927927"/>
              <a:gd name="connsiteY1" fmla="*/ 471054 h 471054"/>
              <a:gd name="connsiteX2" fmla="*/ 1126836 w 2927927"/>
              <a:gd name="connsiteY2" fmla="*/ 0 h 471054"/>
              <a:gd name="connsiteX3" fmla="*/ 0 w 2927927"/>
              <a:gd name="connsiteY3" fmla="*/ 0 h 471054"/>
              <a:gd name="connsiteX0-1" fmla="*/ 2927927 w 2927927"/>
              <a:gd name="connsiteY0-2" fmla="*/ 471054 h 471054"/>
              <a:gd name="connsiteX1-3" fmla="*/ 1616364 w 2927927"/>
              <a:gd name="connsiteY1-4" fmla="*/ 471054 h 471054"/>
              <a:gd name="connsiteX2-5" fmla="*/ 1126836 w 2927927"/>
              <a:gd name="connsiteY2-6" fmla="*/ 0 h 471054"/>
              <a:gd name="connsiteX3-7" fmla="*/ 0 w 2927927"/>
              <a:gd name="connsiteY3-8" fmla="*/ 0 h 471054"/>
              <a:gd name="connsiteX0-9" fmla="*/ 2927927 w 2927927"/>
              <a:gd name="connsiteY0-10" fmla="*/ 471054 h 471054"/>
              <a:gd name="connsiteX1-11" fmla="*/ 1616364 w 2927927"/>
              <a:gd name="connsiteY1-12" fmla="*/ 471054 h 471054"/>
              <a:gd name="connsiteX2-13" fmla="*/ 1495518 w 2927927"/>
              <a:gd name="connsiteY2-14" fmla="*/ 5938 h 471054"/>
              <a:gd name="connsiteX3-15" fmla="*/ 0 w 2927927"/>
              <a:gd name="connsiteY3-16" fmla="*/ 0 h 471054"/>
              <a:gd name="connsiteX0-17" fmla="*/ 2927927 w 2927927"/>
              <a:gd name="connsiteY0-18" fmla="*/ 471054 h 482929"/>
              <a:gd name="connsiteX1-19" fmla="*/ 2026010 w 2927927"/>
              <a:gd name="connsiteY1-20" fmla="*/ 482929 h 482929"/>
              <a:gd name="connsiteX2-21" fmla="*/ 1495518 w 2927927"/>
              <a:gd name="connsiteY2-22" fmla="*/ 5938 h 482929"/>
              <a:gd name="connsiteX3-23" fmla="*/ 0 w 2927927"/>
              <a:gd name="connsiteY3-24" fmla="*/ 0 h 482929"/>
              <a:gd name="connsiteX0-25" fmla="*/ 2927927 w 2927927"/>
              <a:gd name="connsiteY0-26" fmla="*/ 471054 h 482929"/>
              <a:gd name="connsiteX1-27" fmla="*/ 2026010 w 2927927"/>
              <a:gd name="connsiteY1-28" fmla="*/ 482929 h 482929"/>
              <a:gd name="connsiteX2-29" fmla="*/ 867343 w 2927927"/>
              <a:gd name="connsiteY2-30" fmla="*/ 833 h 482929"/>
              <a:gd name="connsiteX3-31" fmla="*/ 0 w 2927927"/>
              <a:gd name="connsiteY3-32" fmla="*/ 0 h 482929"/>
              <a:gd name="connsiteX0-33" fmla="*/ 2927927 w 2927927"/>
              <a:gd name="connsiteY0-34" fmla="*/ 471054 h 477825"/>
              <a:gd name="connsiteX1-35" fmla="*/ 1347980 w 2927927"/>
              <a:gd name="connsiteY1-36" fmla="*/ 477825 h 477825"/>
              <a:gd name="connsiteX2-37" fmla="*/ 867343 w 2927927"/>
              <a:gd name="connsiteY2-38" fmla="*/ 833 h 477825"/>
              <a:gd name="connsiteX3-39" fmla="*/ 0 w 2927927"/>
              <a:gd name="connsiteY3-40" fmla="*/ 0 h 477825"/>
              <a:gd name="connsiteX0-41" fmla="*/ 2778361 w 2778361"/>
              <a:gd name="connsiteY0-42" fmla="*/ 470221 h 476992"/>
              <a:gd name="connsiteX1-43" fmla="*/ 1198414 w 2778361"/>
              <a:gd name="connsiteY1-44" fmla="*/ 476992 h 476992"/>
              <a:gd name="connsiteX2-45" fmla="*/ 717777 w 2778361"/>
              <a:gd name="connsiteY2-46" fmla="*/ 0 h 476992"/>
              <a:gd name="connsiteX3-47" fmla="*/ 0 w 2778361"/>
              <a:gd name="connsiteY3-48" fmla="*/ 9376 h 476992"/>
              <a:gd name="connsiteX0-49" fmla="*/ 2669741 w 2669741"/>
              <a:gd name="connsiteY0-50" fmla="*/ 470221 h 476992"/>
              <a:gd name="connsiteX1-51" fmla="*/ 1089794 w 2669741"/>
              <a:gd name="connsiteY1-52" fmla="*/ 476992 h 476992"/>
              <a:gd name="connsiteX2-53" fmla="*/ 609157 w 2669741"/>
              <a:gd name="connsiteY2-54" fmla="*/ 0 h 476992"/>
              <a:gd name="connsiteX3-55" fmla="*/ 0 w 2669741"/>
              <a:gd name="connsiteY3-56" fmla="*/ 109 h 47699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669741" h="476992">
                <a:moveTo>
                  <a:pt x="2669741" y="470221"/>
                </a:moveTo>
                <a:lnTo>
                  <a:pt x="1089794" y="476992"/>
                </a:lnTo>
                <a:lnTo>
                  <a:pt x="609157" y="0"/>
                </a:lnTo>
                <a:lnTo>
                  <a:pt x="0" y="109"/>
                </a:lnTo>
              </a:path>
            </a:pathLst>
          </a:custGeom>
          <a:noFill/>
          <a:ln w="38100">
            <a:solidFill>
              <a:srgbClr val="C1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true"/>
          <p:nvPr/>
        </p:nvSpPr>
        <p:spPr>
          <a:xfrm>
            <a:off x="9156292" y="2910396"/>
            <a:ext cx="2832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dirty="0">
                <a:solidFill>
                  <a:srgbClr val="C10000"/>
                </a:solidFill>
                <a:sym typeface="+mn-ea"/>
              </a:rPr>
              <a:t>Protocol Specific Vocabulary</a:t>
            </a:r>
            <a:endParaRPr lang="en-US" altLang="en-US" dirty="0">
              <a:solidFill>
                <a:srgbClr val="C10000"/>
              </a:solidFill>
            </a:endParaRPr>
          </a:p>
          <a:p>
            <a:pPr algn="r"/>
            <a:endParaRPr lang="en-US" dirty="0">
              <a:solidFill>
                <a:srgbClr val="C1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Specification</a:t>
            </a:r>
            <a:endParaRPr lang="en-US" altLang="en-US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055BDE2E-7167-1944-9FEE-E44668D91CB6}" type="slidenum">
              <a:rPr lang="en-US" smtClean="0"/>
            </a:fld>
            <a:endParaRPr lang="en-US"/>
          </a:p>
        </p:txBody>
      </p:sp>
      <p:sp>
        <p:nvSpPr>
          <p:cNvPr id="6" name="Date Placeholder 5"/>
          <p:cNvSpPr>
            <a:spLocks noGrp="true"/>
          </p:cNvSpPr>
          <p:nvPr>
            <p:ph type="dt" sz="half" idx="10"/>
          </p:nvPr>
        </p:nvSpPr>
        <p:spPr/>
        <p:txBody>
          <a:bodyPr/>
          <a:p>
            <a:fld id="{B929AB1E-7FD9-0A40-B7C0-508CCACB3E9A}" type="datetime1">
              <a:rPr lang="en-CA" smtClean="0"/>
            </a:fld>
            <a:endParaRPr lang="en-US"/>
          </a:p>
        </p:txBody>
      </p:sp>
      <p:pic>
        <p:nvPicPr>
          <p:cNvPr id="8" name="Picture 7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160780"/>
            <a:ext cx="11050270" cy="5080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334375" y="1935480"/>
            <a:ext cx="2880995" cy="259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093970" y="2195195"/>
            <a:ext cx="839470" cy="187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TD Playground</a:t>
            </a:r>
            <a:endParaRPr lang="en-US" altLang="en-US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055BDE2E-7167-1944-9FEE-E44668D91CB6}" type="slidenum">
              <a:rPr lang="en-US" smtClean="0"/>
            </a:fld>
            <a:endParaRPr lang="en-US"/>
          </a:p>
        </p:txBody>
      </p:sp>
      <p:sp>
        <p:nvSpPr>
          <p:cNvPr id="6" name="Date Placeholder 5"/>
          <p:cNvSpPr>
            <a:spLocks noGrp="true"/>
          </p:cNvSpPr>
          <p:nvPr>
            <p:ph type="dt" sz="half" idx="10"/>
          </p:nvPr>
        </p:nvSpPr>
        <p:spPr/>
        <p:txBody>
          <a:bodyPr/>
          <a:p>
            <a:fld id="{B929AB1E-7FD9-0A40-B7C0-508CCACB3E9A}" type="datetime1">
              <a:rPr lang="en-CA" smtClean="0"/>
            </a:fld>
            <a:endParaRPr lang="en-US"/>
          </a:p>
        </p:txBody>
      </p:sp>
      <p:pic>
        <p:nvPicPr>
          <p:cNvPr id="7" name="Content Placeholder 6"/>
          <p:cNvPicPr>
            <a:picLocks noChangeAspect="true"/>
          </p:cNvPicPr>
          <p:nvPr>
            <p:ph idx="1"/>
          </p:nvPr>
        </p:nvPicPr>
        <p:blipFill>
          <a:blip r:embed="rId1"/>
          <a:srcRect r="749"/>
          <a:stretch>
            <a:fillRect/>
          </a:stretch>
        </p:blipFill>
        <p:spPr>
          <a:xfrm>
            <a:off x="1537335" y="1038860"/>
            <a:ext cx="9516745" cy="5382895"/>
          </a:xfrm>
          <a:prstGeom prst="rect">
            <a:avLst/>
          </a:prstGeom>
        </p:spPr>
      </p:pic>
      <p:sp>
        <p:nvSpPr>
          <p:cNvPr id="8" name="Text Box 7"/>
          <p:cNvSpPr txBox="true"/>
          <p:nvPr/>
        </p:nvSpPr>
        <p:spPr>
          <a:xfrm>
            <a:off x="6281420" y="3722370"/>
            <a:ext cx="4772660" cy="3683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 anchor="t">
            <a:spAutoFit/>
          </a:bodyPr>
          <a:p>
            <a:pPr algn="ctr"/>
            <a:r>
              <a:rPr lang="en-US">
                <a:hlinkClick r:id="rId2"/>
              </a:rPr>
              <a:t>http://plugfest.thingweb.io/playground/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tru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olidFill>
                  <a:srgbClr val="005A9C"/>
                </a:solidFill>
              </a:rPr>
              <a:t>Related to</a:t>
            </a:r>
            <a:endParaRPr lang="en-US" altLang="en-US">
              <a:solidFill>
                <a:srgbClr val="005A9C"/>
              </a:solidFill>
            </a:endParaRPr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055BDE2E-7167-1944-9FEE-E44668D91CB6}" type="slidenum">
              <a:rPr lang="en-US" smtClean="0"/>
            </a:fld>
            <a:endParaRPr lang="en-US"/>
          </a:p>
        </p:txBody>
      </p:sp>
      <p:sp>
        <p:nvSpPr>
          <p:cNvPr id="6" name="Date Placeholder 5"/>
          <p:cNvSpPr>
            <a:spLocks noGrp="true"/>
          </p:cNvSpPr>
          <p:nvPr>
            <p:ph type="dt" sz="half" idx="10"/>
          </p:nvPr>
        </p:nvSpPr>
        <p:spPr/>
        <p:txBody>
          <a:bodyPr/>
          <a:p>
            <a:fld id="{B929AB1E-7FD9-0A40-B7C0-508CCACB3E9A}" type="datetime1">
              <a:rPr lang="en-CA" smtClean="0"/>
            </a:fld>
            <a:endParaRPr lang="en-US"/>
          </a:p>
        </p:txBody>
      </p:sp>
      <p:pic>
        <p:nvPicPr>
          <p:cNvPr id="9" name="Content Placeholder 8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5095" y="1447800"/>
            <a:ext cx="6049645" cy="44056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465" y="1383665"/>
            <a:ext cx="5869305" cy="441579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6146800" y="1357630"/>
            <a:ext cx="0" cy="47631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olidFill>
                  <a:srgbClr val="005A9C"/>
                </a:solidFill>
              </a:rPr>
              <a:t>What can you do with TDs: Scripting</a:t>
            </a:r>
            <a:endParaRPr lang="en-US" altLang="en-US">
              <a:solidFill>
                <a:srgbClr val="005A9C"/>
              </a:solidFill>
            </a:endParaRPr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055BDE2E-7167-1944-9FEE-E44668D91CB6}" type="slidenum">
              <a:rPr lang="en-US" smtClean="0"/>
            </a:fld>
            <a:endParaRPr lang="en-US"/>
          </a:p>
        </p:txBody>
      </p:sp>
      <p:sp>
        <p:nvSpPr>
          <p:cNvPr id="6" name="Date Placeholder 5"/>
          <p:cNvSpPr>
            <a:spLocks noGrp="true"/>
          </p:cNvSpPr>
          <p:nvPr>
            <p:ph type="dt" sz="half" idx="10"/>
          </p:nvPr>
        </p:nvSpPr>
        <p:spPr/>
        <p:txBody>
          <a:bodyPr/>
          <a:p>
            <a:fld id="{B929AB1E-7FD9-0A40-B7C0-508CCACB3E9A}" type="datetime1">
              <a:rPr lang="en-CA" smtClean="0"/>
            </a:fld>
            <a:endParaRPr lang="en-US"/>
          </a:p>
        </p:txBody>
      </p:sp>
      <p:sp>
        <p:nvSpPr>
          <p:cNvPr id="10" name="Content Placeholder 2"/>
          <p:cNvSpPr>
            <a:spLocks noGrp="true"/>
          </p:cNvSpPr>
          <p:nvPr/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" name="Content Placeholder 2"/>
          <p:cNvSpPr>
            <a:spLocks noGrp="true"/>
          </p:cNvSpPr>
          <p:nvPr/>
        </p:nvSpPr>
        <p:spPr>
          <a:xfrm>
            <a:off x="965200" y="1424940"/>
            <a:ext cx="10515600" cy="698500"/>
          </a:xfrm>
          <a:prstGeom prst="rect">
            <a:avLst/>
          </a:prstGeom>
        </p:spPr>
        <p:txBody>
          <a:bodyPr vert="horz" lIns="91440" tIns="45720" rIns="91440" bIns="45720" rtlCol="0" anchor="t" anchorCtr="false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90000"/>
              </a:lnSpc>
              <a:buNone/>
            </a:pPr>
            <a:r>
              <a:rPr lang="en-US" altLang="en-US" sz="2400"/>
              <a:t>Interact with Things without thinking about the protocol !</a:t>
            </a:r>
            <a:endParaRPr lang="en-US" altLang="en-US" sz="2400"/>
          </a:p>
          <a:p>
            <a:pPr marL="0" indent="0" algn="l">
              <a:lnSpc>
                <a:spcPct val="90000"/>
              </a:lnSpc>
              <a:buNone/>
            </a:pPr>
            <a:endParaRPr lang="en-US" altLang="en-US" sz="2400"/>
          </a:p>
          <a:p>
            <a:pPr marL="0" indent="0" algn="l">
              <a:lnSpc>
                <a:spcPct val="90000"/>
              </a:lnSpc>
              <a:buNone/>
            </a:pPr>
            <a:endParaRPr lang="en-US" altLang="en-US" sz="2400"/>
          </a:p>
          <a:p>
            <a:pPr marL="0" indent="0" algn="l">
              <a:lnSpc>
                <a:spcPct val="90000"/>
              </a:lnSpc>
              <a:buNone/>
            </a:pPr>
            <a:endParaRPr lang="en-US" altLang="en-US" sz="2400"/>
          </a:p>
          <a:p>
            <a:pPr marL="0" indent="0" algn="l">
              <a:lnSpc>
                <a:spcPct val="90000"/>
              </a:lnSpc>
              <a:buNone/>
            </a:pPr>
            <a:endParaRPr lang="en-US" altLang="en-US" sz="2400"/>
          </a:p>
          <a:p>
            <a:pPr marL="0" indent="0" algn="l">
              <a:lnSpc>
                <a:spcPct val="90000"/>
              </a:lnSpc>
              <a:buNone/>
            </a:pPr>
            <a:endParaRPr lang="en-US" altLang="en-US" sz="2400"/>
          </a:p>
          <a:p>
            <a:pPr marL="0" indent="0" algn="l">
              <a:lnSpc>
                <a:spcPct val="90000"/>
              </a:lnSpc>
              <a:buNone/>
            </a:pPr>
            <a:endParaRPr lang="en-US" altLang="en-US" sz="2400"/>
          </a:p>
          <a:p>
            <a:pPr marL="0" indent="0" algn="l">
              <a:lnSpc>
                <a:spcPct val="90000"/>
              </a:lnSpc>
              <a:buNone/>
            </a:pPr>
            <a:endParaRPr lang="en-US" altLang="en-US" sz="2400"/>
          </a:p>
          <a:p>
            <a:pPr marL="0" indent="0" algn="l">
              <a:lnSpc>
                <a:spcPct val="90000"/>
              </a:lnSpc>
              <a:buNone/>
            </a:pPr>
            <a:endParaRPr lang="en-US" altLang="en-US" sz="2400"/>
          </a:p>
          <a:p>
            <a:pPr marL="0" indent="0" algn="l">
              <a:lnSpc>
                <a:spcPct val="90000"/>
              </a:lnSpc>
              <a:buNone/>
            </a:pPr>
            <a:endParaRPr lang="en-US" altLang="en-US" sz="2400"/>
          </a:p>
          <a:p>
            <a:pPr marL="0" indent="0" algn="l">
              <a:lnSpc>
                <a:spcPct val="90000"/>
              </a:lnSpc>
              <a:buNone/>
            </a:pPr>
            <a:endParaRPr lang="en-US" altLang="en-US" sz="2400"/>
          </a:p>
        </p:txBody>
      </p:sp>
      <p:pic>
        <p:nvPicPr>
          <p:cNvPr id="14" name="Picture 1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690370" y="1844675"/>
            <a:ext cx="9065260" cy="3168015"/>
          </a:xfrm>
          <a:prstGeom prst="rect">
            <a:avLst/>
          </a:prstGeom>
        </p:spPr>
      </p:pic>
      <p:sp>
        <p:nvSpPr>
          <p:cNvPr id="15" name="Text Box 14"/>
          <p:cNvSpPr txBox="true"/>
          <p:nvPr/>
        </p:nvSpPr>
        <p:spPr>
          <a:xfrm>
            <a:off x="2220595" y="4797108"/>
            <a:ext cx="8609965" cy="1476375"/>
          </a:xfrm>
          <a:prstGeom prst="rect">
            <a:avLst/>
          </a:prstGeom>
          <a:noFill/>
        </p:spPr>
        <p:txBody>
          <a:bodyPr wrap="square" rtlCol="0" anchor="ctr" anchorCtr="false">
            <a:spAutoFit/>
          </a:bodyPr>
          <a:p>
            <a:pPr marL="0" indent="0" algn="ctr">
              <a:lnSpc>
                <a:spcPct val="150000"/>
              </a:lnSpc>
              <a:buNone/>
            </a:pPr>
            <a:r>
              <a:rPr lang="en-US" altLang="en-US" sz="2000">
                <a:sym typeface="+mn-ea"/>
              </a:rPr>
              <a:t>Possible via WoT Scripting API and its implementation node-wot</a:t>
            </a:r>
            <a:endParaRPr lang="en-US" altLang="en-US" sz="2000">
              <a:sym typeface="+mn-ea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US" altLang="en-US" sz="2000">
                <a:sym typeface="+mn-ea"/>
                <a:hlinkClick r:id="rId2" action="ppaction://hlinkfile"/>
              </a:rPr>
              <a:t>https://github.com/eclipse/thingweb.node-wot </a:t>
            </a:r>
            <a:endParaRPr lang="en-US" altLang="en-US" sz="2000"/>
          </a:p>
          <a:p>
            <a:pPr marL="0" indent="0" algn="ctr">
              <a:lnSpc>
                <a:spcPct val="150000"/>
              </a:lnSpc>
              <a:buNone/>
            </a:pPr>
            <a:r>
              <a:rPr lang="en-US" altLang="en-US" sz="2000">
                <a:sym typeface="+mn-ea"/>
              </a:rPr>
              <a:t>A tutorial: </a:t>
            </a:r>
            <a:r>
              <a:rPr lang="en-US" altLang="en-US" sz="2000">
                <a:sym typeface="+mn-ea"/>
                <a:hlinkClick r:id="rId3" action="ppaction://hlinkfile"/>
              </a:rPr>
              <a:t>https://www.youtube.com/watch?v=wDX45dsD4GM</a:t>
            </a:r>
            <a:endParaRPr lang="en-US" altLang="en-US" sz="2000">
              <a:sym typeface="+mn-ea"/>
              <a:hlinkClick r:id="rId3" action="ppaction://hlinkfile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24125" y="2123440"/>
            <a:ext cx="8003540" cy="247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7" grpId="0" animBg="tru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olidFill>
                  <a:srgbClr val="005A9C"/>
                </a:solidFill>
              </a:rPr>
              <a:t>What can you do with TDs: UI Generation</a:t>
            </a:r>
            <a:endParaRPr lang="en-US" altLang="en-US">
              <a:solidFill>
                <a:srgbClr val="005A9C"/>
              </a:solidFill>
            </a:endParaRPr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055BDE2E-7167-1944-9FEE-E44668D91CB6}" type="slidenum">
              <a:rPr lang="en-US" smtClean="0"/>
            </a:fld>
            <a:endParaRPr lang="en-US"/>
          </a:p>
        </p:txBody>
      </p:sp>
      <p:sp>
        <p:nvSpPr>
          <p:cNvPr id="6" name="Date Placeholder 5"/>
          <p:cNvSpPr>
            <a:spLocks noGrp="true"/>
          </p:cNvSpPr>
          <p:nvPr>
            <p:ph type="dt" sz="half" idx="10"/>
          </p:nvPr>
        </p:nvSpPr>
        <p:spPr/>
        <p:txBody>
          <a:bodyPr/>
          <a:p>
            <a:fld id="{B929AB1E-7FD9-0A40-B7C0-508CCACB3E9A}" type="datetime1">
              <a:rPr lang="en-CA" smtClean="0"/>
            </a:fld>
            <a:endParaRPr lang="en-US"/>
          </a:p>
        </p:txBody>
      </p:sp>
      <p:sp>
        <p:nvSpPr>
          <p:cNvPr id="10" name="Content Placeholder 2"/>
          <p:cNvSpPr>
            <a:spLocks noGrp="true"/>
          </p:cNvSpPr>
          <p:nvPr/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pic>
        <p:nvPicPr>
          <p:cNvPr id="8" name="Picture 7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793240" y="1957705"/>
            <a:ext cx="8857615" cy="4147185"/>
          </a:xfrm>
          <a:prstGeom prst="rect">
            <a:avLst/>
          </a:prstGeom>
        </p:spPr>
      </p:pic>
      <p:sp>
        <p:nvSpPr>
          <p:cNvPr id="9" name="Text Box 8"/>
          <p:cNvSpPr txBox="true"/>
          <p:nvPr/>
        </p:nvSpPr>
        <p:spPr>
          <a:xfrm>
            <a:off x="2808605" y="5935345"/>
            <a:ext cx="6827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>
                <a:solidFill>
                  <a:srgbClr val="0070C0"/>
                </a:solidFill>
              </a:rPr>
              <a:t>Simple demo hosted at http://plugfest.thingweb.io/webui/</a:t>
            </a:r>
            <a:endParaRPr lang="en-US" altLang="en-US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olidFill>
                  <a:srgbClr val="005A9C"/>
                </a:solidFill>
              </a:rPr>
              <a:t>What can you do with TDs: UI Generation</a:t>
            </a:r>
            <a:endParaRPr lang="en-US" altLang="en-US">
              <a:solidFill>
                <a:srgbClr val="005A9C"/>
              </a:solidFill>
            </a:endParaRPr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055BDE2E-7167-1944-9FEE-E44668D91CB6}" type="slidenum">
              <a:rPr lang="en-US" smtClean="0"/>
            </a:fld>
            <a:endParaRPr lang="en-US"/>
          </a:p>
        </p:txBody>
      </p:sp>
      <p:sp>
        <p:nvSpPr>
          <p:cNvPr id="6" name="Date Placeholder 5"/>
          <p:cNvSpPr>
            <a:spLocks noGrp="true"/>
          </p:cNvSpPr>
          <p:nvPr>
            <p:ph type="dt" sz="half" idx="10"/>
          </p:nvPr>
        </p:nvSpPr>
        <p:spPr/>
        <p:txBody>
          <a:bodyPr/>
          <a:p>
            <a:fld id="{B929AB1E-7FD9-0A40-B7C0-508CCACB3E9A}" type="datetime1">
              <a:rPr lang="en-CA" smtClean="0"/>
            </a:fld>
            <a:endParaRPr lang="en-US"/>
          </a:p>
        </p:txBody>
      </p:sp>
      <p:sp>
        <p:nvSpPr>
          <p:cNvPr id="10" name="Content Placeholder 2"/>
          <p:cNvSpPr>
            <a:spLocks noGrp="true"/>
          </p:cNvSpPr>
          <p:nvPr/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pic>
        <p:nvPicPr>
          <p:cNvPr id="7" name="Picture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1153160"/>
            <a:ext cx="11759565" cy="491998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797415" y="4726305"/>
            <a:ext cx="999490" cy="202565"/>
          </a:xfrm>
          <a:prstGeom prst="rect">
            <a:avLst/>
          </a:prstGeom>
          <a:solidFill>
            <a:srgbClr val="989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Text Box 11"/>
          <p:cNvSpPr txBox="true"/>
          <p:nvPr/>
        </p:nvSpPr>
        <p:spPr>
          <a:xfrm>
            <a:off x="2969895" y="6108065"/>
            <a:ext cx="6827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>
                <a:solidFill>
                  <a:srgbClr val="0070C0"/>
                </a:solidFill>
              </a:rPr>
              <a:t>Available at https://github.com/tum-esi/wade</a:t>
            </a:r>
            <a:endParaRPr lang="en-US" altLang="en-US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olidFill>
                  <a:srgbClr val="005A9C"/>
                </a:solidFill>
              </a:rPr>
              <a:t>What can you do with TDs: Orchestration</a:t>
            </a:r>
            <a:endParaRPr lang="en-US" altLang="en-US">
              <a:solidFill>
                <a:srgbClr val="005A9C"/>
              </a:solidFill>
            </a:endParaRPr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055BDE2E-7167-1944-9FEE-E44668D91CB6}" type="slidenum">
              <a:rPr lang="en-US" smtClean="0"/>
            </a:fld>
            <a:endParaRPr lang="en-US"/>
          </a:p>
        </p:txBody>
      </p:sp>
      <p:sp>
        <p:nvSpPr>
          <p:cNvPr id="6" name="Date Placeholder 5"/>
          <p:cNvSpPr>
            <a:spLocks noGrp="true"/>
          </p:cNvSpPr>
          <p:nvPr>
            <p:ph type="dt" sz="half" idx="10"/>
          </p:nvPr>
        </p:nvSpPr>
        <p:spPr/>
        <p:txBody>
          <a:bodyPr/>
          <a:p>
            <a:fld id="{B929AB1E-7FD9-0A40-B7C0-508CCACB3E9A}" type="datetime1">
              <a:rPr lang="en-CA" smtClean="0"/>
            </a:fld>
            <a:endParaRPr lang="en-US"/>
          </a:p>
        </p:txBody>
      </p:sp>
      <p:sp>
        <p:nvSpPr>
          <p:cNvPr id="10" name="Content Placeholder 2"/>
          <p:cNvSpPr>
            <a:spLocks noGrp="true"/>
          </p:cNvSpPr>
          <p:nvPr/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" name="Content Placeholder 2"/>
          <p:cNvSpPr>
            <a:spLocks noGrp="true"/>
          </p:cNvSpPr>
          <p:nvPr/>
        </p:nvSpPr>
        <p:spPr>
          <a:xfrm>
            <a:off x="965200" y="1425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 anchor="t" anchorCtr="false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90000"/>
              </a:lnSpc>
              <a:buNone/>
            </a:pPr>
            <a:endParaRPr lang="en-US" altLang="en-US" sz="2400"/>
          </a:p>
        </p:txBody>
      </p:sp>
      <p:pic>
        <p:nvPicPr>
          <p:cNvPr id="7" name="Picture 6"/>
          <p:cNvPicPr>
            <a:picLocks noChangeAspect="true"/>
          </p:cNvPicPr>
          <p:nvPr/>
        </p:nvPicPr>
        <p:blipFill>
          <a:blip r:embed="rId1"/>
          <a:srcRect t="1425" r="978" b="1298"/>
          <a:stretch>
            <a:fillRect/>
          </a:stretch>
        </p:blipFill>
        <p:spPr>
          <a:xfrm>
            <a:off x="443230" y="1297940"/>
            <a:ext cx="8522335" cy="4469130"/>
          </a:xfrm>
          <a:prstGeom prst="rect">
            <a:avLst/>
          </a:prstGeom>
        </p:spPr>
      </p:pic>
      <p:sp>
        <p:nvSpPr>
          <p:cNvPr id="8" name="Text Box 7"/>
          <p:cNvSpPr txBox="true"/>
          <p:nvPr/>
        </p:nvSpPr>
        <p:spPr>
          <a:xfrm>
            <a:off x="501015" y="5935345"/>
            <a:ext cx="8039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/>
              <a:t>Full video at: </a:t>
            </a:r>
            <a:r>
              <a:rPr lang="en-US">
                <a:hlinkClick r:id="rId2" action="ppaction://hlinkfile"/>
              </a:rPr>
              <a:t>https://w3c.github.io/wot-marketing/developers/wot_nodegen.mp4</a:t>
            </a:r>
            <a:endParaRPr lang="en-US"/>
          </a:p>
        </p:txBody>
      </p:sp>
      <p:sp>
        <p:nvSpPr>
          <p:cNvPr id="12" name="Text Box 11"/>
          <p:cNvSpPr txBox="true"/>
          <p:nvPr/>
        </p:nvSpPr>
        <p:spPr>
          <a:xfrm>
            <a:off x="9105265" y="1539875"/>
            <a:ext cx="282384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hlinkClick r:id="rId3" action="ppaction://hlinkfile"/>
              </a:rPr>
              <a:t>Node-RED Node generator</a:t>
            </a:r>
            <a:r>
              <a:rPr lang="en-US" altLang="en-US"/>
              <a:t>: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- Flow based programming and orchestration tool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- Generate nodes from OpenAPI or TD documents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- Officially supported by OpenJS Foundation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932180"/>
          </a:xfrm>
        </p:spPr>
        <p:txBody>
          <a:bodyPr/>
          <a:p>
            <a:r>
              <a:rPr lang="en-US" altLang="en-US"/>
              <a:t>What is IoT, in this talk?</a:t>
            </a:r>
            <a:endParaRPr lang="en-US" altLang="en-US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055BDE2E-7167-1944-9FEE-E44668D91CB6}" type="slidenum">
              <a:rPr lang="en-US" smtClean="0"/>
            </a:fld>
            <a:endParaRPr lang="en-US"/>
          </a:p>
        </p:txBody>
      </p:sp>
      <p:sp>
        <p:nvSpPr>
          <p:cNvPr id="6" name="Date Placeholder 5"/>
          <p:cNvSpPr>
            <a:spLocks noGrp="true"/>
          </p:cNvSpPr>
          <p:nvPr>
            <p:ph type="dt" sz="half" idx="10"/>
          </p:nvPr>
        </p:nvSpPr>
        <p:spPr/>
        <p:txBody>
          <a:bodyPr/>
          <a:p>
            <a:fld id="{B929AB1E-7FD9-0A40-B7C0-508CCACB3E9A}" type="datetime1">
              <a:rPr lang="en-CA" smtClean="0"/>
            </a:fld>
            <a:endParaRPr lang="en-US"/>
          </a:p>
        </p:txBody>
      </p:sp>
      <p:pic>
        <p:nvPicPr>
          <p:cNvPr id="187" name="Picture 186"/>
          <p:cNvPicPr/>
          <p:nvPr/>
        </p:nvPicPr>
        <p:blipFill>
          <a:blip r:embed="rId1"/>
          <a:stretch>
            <a:fillRect/>
          </a:stretch>
        </p:blipFill>
        <p:spPr>
          <a:xfrm>
            <a:off x="2849880" y="3215005"/>
            <a:ext cx="709295" cy="963930"/>
          </a:xfrm>
          <a:prstGeom prst="rect">
            <a:avLst/>
          </a:prstGeom>
          <a:ln>
            <a:noFill/>
          </a:ln>
        </p:spPr>
      </p:pic>
      <p:pic>
        <p:nvPicPr>
          <p:cNvPr id="188" name="Picture 187"/>
          <p:cNvPicPr/>
          <p:nvPr/>
        </p:nvPicPr>
        <p:blipFill>
          <a:blip r:embed="rId2"/>
          <a:stretch>
            <a:fillRect/>
          </a:stretch>
        </p:blipFill>
        <p:spPr>
          <a:xfrm>
            <a:off x="2519680" y="4398010"/>
            <a:ext cx="1114425" cy="857250"/>
          </a:xfrm>
          <a:prstGeom prst="rect">
            <a:avLst/>
          </a:prstGeom>
          <a:ln>
            <a:noFill/>
          </a:ln>
        </p:spPr>
      </p:pic>
      <p:pic>
        <p:nvPicPr>
          <p:cNvPr id="189" name="Picture 188"/>
          <p:cNvPicPr/>
          <p:nvPr/>
        </p:nvPicPr>
        <p:blipFill>
          <a:blip r:embed="rId3"/>
          <a:stretch>
            <a:fillRect/>
          </a:stretch>
        </p:blipFill>
        <p:spPr>
          <a:xfrm>
            <a:off x="3685540" y="2416810"/>
            <a:ext cx="876300" cy="800100"/>
          </a:xfrm>
          <a:prstGeom prst="rect">
            <a:avLst/>
          </a:prstGeom>
          <a:ln>
            <a:noFill/>
          </a:ln>
        </p:spPr>
      </p:pic>
      <p:pic>
        <p:nvPicPr>
          <p:cNvPr id="190" name="Picture 189"/>
          <p:cNvPicPr/>
          <p:nvPr/>
        </p:nvPicPr>
        <p:blipFill>
          <a:blip r:embed="rId4"/>
          <a:stretch>
            <a:fillRect/>
          </a:stretch>
        </p:blipFill>
        <p:spPr>
          <a:xfrm>
            <a:off x="3862705" y="5076825"/>
            <a:ext cx="701040" cy="619125"/>
          </a:xfrm>
          <a:prstGeom prst="rect">
            <a:avLst/>
          </a:prstGeom>
          <a:ln>
            <a:noFill/>
          </a:ln>
        </p:spPr>
      </p:pic>
      <p:pic>
        <p:nvPicPr>
          <p:cNvPr id="191" name="Picture 190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8073390" y="3498215"/>
            <a:ext cx="1405890" cy="1280795"/>
          </a:xfrm>
          <a:prstGeom prst="rect">
            <a:avLst/>
          </a:prstGeom>
          <a:ln>
            <a:noFill/>
          </a:ln>
        </p:spPr>
      </p:pic>
      <p:pic>
        <p:nvPicPr>
          <p:cNvPr id="192" name="Picture 191"/>
          <p:cNvPicPr/>
          <p:nvPr/>
        </p:nvPicPr>
        <p:blipFill>
          <a:blip r:embed="rId6"/>
          <a:stretch>
            <a:fillRect/>
          </a:stretch>
        </p:blipFill>
        <p:spPr>
          <a:xfrm>
            <a:off x="4799965" y="3018155"/>
            <a:ext cx="2592705" cy="1438275"/>
          </a:xfrm>
          <a:prstGeom prst="rect">
            <a:avLst/>
          </a:prstGeom>
          <a:ln>
            <a:noFill/>
          </a:ln>
        </p:spPr>
      </p:pic>
      <p:sp>
        <p:nvSpPr>
          <p:cNvPr id="193" name="Line 3"/>
          <p:cNvSpPr/>
          <p:nvPr/>
        </p:nvSpPr>
        <p:spPr>
          <a:xfrm>
            <a:off x="4432935" y="3115945"/>
            <a:ext cx="647700" cy="730250"/>
          </a:xfrm>
          <a:prstGeom prst="line">
            <a:avLst/>
          </a:prstGeom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94" name="Line 4"/>
          <p:cNvSpPr/>
          <p:nvPr/>
        </p:nvSpPr>
        <p:spPr>
          <a:xfrm>
            <a:off x="3463290" y="3782695"/>
            <a:ext cx="1548130" cy="287020"/>
          </a:xfrm>
          <a:prstGeom prst="line">
            <a:avLst/>
          </a:prstGeom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95" name="Line 5"/>
          <p:cNvSpPr/>
          <p:nvPr/>
        </p:nvSpPr>
        <p:spPr>
          <a:xfrm flipV="true">
            <a:off x="3502660" y="4178935"/>
            <a:ext cx="1508760" cy="708660"/>
          </a:xfrm>
          <a:prstGeom prst="line">
            <a:avLst/>
          </a:prstGeom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96" name="Line 6"/>
          <p:cNvSpPr/>
          <p:nvPr/>
        </p:nvSpPr>
        <p:spPr>
          <a:xfrm flipV="true">
            <a:off x="4444365" y="4432935"/>
            <a:ext cx="694690" cy="666115"/>
          </a:xfrm>
          <a:prstGeom prst="line">
            <a:avLst/>
          </a:prstGeom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grpSp>
        <p:nvGrpSpPr>
          <p:cNvPr id="197" name="Group 7"/>
          <p:cNvGrpSpPr/>
          <p:nvPr/>
        </p:nvGrpSpPr>
        <p:grpSpPr>
          <a:xfrm rot="0">
            <a:off x="7198360" y="4066540"/>
            <a:ext cx="941070" cy="140970"/>
            <a:chOff x="7351200" y="3917880"/>
            <a:chExt cx="1254600" cy="188280"/>
          </a:xfrm>
        </p:grpSpPr>
        <p:sp>
          <p:nvSpPr>
            <p:cNvPr id="198" name="Line 8"/>
            <p:cNvSpPr/>
            <p:nvPr/>
          </p:nvSpPr>
          <p:spPr>
            <a:xfrm flipV="true">
              <a:off x="7351200" y="3917880"/>
              <a:ext cx="1251360" cy="4320"/>
            </a:xfrm>
            <a:prstGeom prst="line">
              <a:avLst/>
            </a:prstGeom>
            <a:ln w="190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99" name="Line 9"/>
            <p:cNvSpPr/>
            <p:nvPr/>
          </p:nvSpPr>
          <p:spPr>
            <a:xfrm flipV="true">
              <a:off x="7354440" y="4101840"/>
              <a:ext cx="1251360" cy="4320"/>
            </a:xfrm>
            <a:prstGeom prst="line">
              <a:avLst/>
            </a:prstGeom>
            <a:ln w="190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pic>
        <p:nvPicPr>
          <p:cNvPr id="200" name="Picture 199"/>
          <p:cNvPicPr/>
          <p:nvPr/>
        </p:nvPicPr>
        <p:blipFill>
          <a:blip r:embed="rId7"/>
          <a:stretch>
            <a:fillRect/>
          </a:stretch>
        </p:blipFill>
        <p:spPr>
          <a:xfrm>
            <a:off x="6619875" y="4208145"/>
            <a:ext cx="581025" cy="581025"/>
          </a:xfrm>
          <a:prstGeom prst="rect">
            <a:avLst/>
          </a:prstGeom>
          <a:ln>
            <a:noFill/>
          </a:ln>
        </p:spPr>
      </p:pic>
      <p:sp>
        <p:nvSpPr>
          <p:cNvPr id="8" name="TextShape 10"/>
          <p:cNvSpPr txBox="true"/>
          <p:nvPr/>
        </p:nvSpPr>
        <p:spPr>
          <a:xfrm rot="16215600">
            <a:off x="3987800" y="4017010"/>
            <a:ext cx="1146810" cy="227965"/>
          </a:xfrm>
          <a:prstGeom prst="rect">
            <a:avLst/>
          </a:prstGeom>
          <a:solidFill>
            <a:srgbClr val="FFFFFF"/>
          </a:solidFill>
          <a:ln w="28575" cmpd="sng">
            <a:solidFill>
              <a:schemeClr val="accent2"/>
            </a:solidFill>
            <a:prstDash val="solid"/>
          </a:ln>
        </p:spPr>
        <p:txBody>
          <a:bodyPr lIns="90000" tIns="45000" rIns="90000" bIns="45000" anchor="ctr" anchorCtr="false">
            <a:noAutofit/>
          </a:bodyPr>
          <a:p>
            <a:pPr algn="ctr"/>
            <a:r>
              <a:rPr lang="en-US" altLang="en-US" sz="1400" b="0" strike="noStrike" spc="-1">
                <a:latin typeface="Arial" panose="020B0604020202020204"/>
              </a:rPr>
              <a:t>IP based</a:t>
            </a:r>
            <a:endParaRPr lang="en-US" altLang="en-US" sz="1400" b="0" strike="noStrike" spc="-1">
              <a:latin typeface="Arial" panose="020B0604020202020204"/>
            </a:endParaRPr>
          </a:p>
        </p:txBody>
      </p:sp>
      <p:sp>
        <p:nvSpPr>
          <p:cNvPr id="9" name="TextShape 10"/>
          <p:cNvSpPr txBox="true"/>
          <p:nvPr/>
        </p:nvSpPr>
        <p:spPr>
          <a:xfrm rot="16215600">
            <a:off x="7097395" y="4023995"/>
            <a:ext cx="1146810" cy="227965"/>
          </a:xfrm>
          <a:prstGeom prst="rect">
            <a:avLst/>
          </a:prstGeom>
          <a:solidFill>
            <a:srgbClr val="FFFFFF"/>
          </a:solidFill>
          <a:ln w="28575" cmpd="sng">
            <a:noFill/>
            <a:prstDash val="solid"/>
          </a:ln>
        </p:spPr>
        <p:txBody>
          <a:bodyPr lIns="90000" tIns="45000" rIns="90000" bIns="45000" anchor="ctr" anchorCtr="false">
            <a:noAutofit/>
          </a:bodyPr>
          <a:p>
            <a:pPr algn="ctr"/>
            <a:r>
              <a:rPr lang="en-US" altLang="en-US" sz="1400" spc="-1">
                <a:latin typeface="Arial" panose="020B0604020202020204"/>
                <a:sym typeface="+mn-ea"/>
              </a:rPr>
              <a:t>IP based</a:t>
            </a:r>
            <a:endParaRPr lang="en-US" altLang="en-US" sz="1400" b="0" strike="noStrike" spc="-1">
              <a:latin typeface="Arial" panose="020B0604020202020204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98345" y="2106930"/>
            <a:ext cx="5473700" cy="3742055"/>
          </a:xfrm>
          <a:prstGeom prst="rect">
            <a:avLst/>
          </a:prstGeom>
          <a:noFill/>
          <a:ln w="50800">
            <a:solidFill>
              <a:srgbClr val="2F52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true"/>
          <p:nvPr/>
        </p:nvSpPr>
        <p:spPr>
          <a:xfrm>
            <a:off x="3553460" y="5918200"/>
            <a:ext cx="2292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>
                <a:solidFill>
                  <a:srgbClr val="2F528F"/>
                </a:solidFill>
              </a:rPr>
              <a:t>Local Network</a:t>
            </a:r>
            <a:endParaRPr lang="en-US" altLang="en-US">
              <a:solidFill>
                <a:srgbClr val="2F528F"/>
              </a:solidFill>
            </a:endParaRPr>
          </a:p>
        </p:txBody>
      </p:sp>
      <p:sp>
        <p:nvSpPr>
          <p:cNvPr id="12" name="TextShape 10"/>
          <p:cNvSpPr txBox="true"/>
          <p:nvPr/>
        </p:nvSpPr>
        <p:spPr>
          <a:xfrm rot="16215600">
            <a:off x="3777615" y="3884295"/>
            <a:ext cx="1394460" cy="493395"/>
          </a:xfrm>
          <a:prstGeom prst="rect">
            <a:avLst/>
          </a:prstGeom>
          <a:solidFill>
            <a:srgbClr val="FFFFFF"/>
          </a:solidFill>
          <a:ln w="28575" cmpd="sng">
            <a:noFill/>
            <a:prstDash val="solid"/>
          </a:ln>
        </p:spPr>
        <p:txBody>
          <a:bodyPr lIns="90000" tIns="45000" rIns="90000" bIns="45000" anchor="ctr" anchorCtr="false">
            <a:noAutofit/>
          </a:bodyPr>
          <a:p>
            <a:pPr algn="ctr"/>
            <a:r>
              <a:rPr lang="en-US" altLang="en-US" sz="1400" b="0" strike="noStrike" spc="-1">
                <a:latin typeface="Arial" panose="020B0604020202020204"/>
              </a:rPr>
              <a:t>Zigbee, </a:t>
            </a:r>
            <a:endParaRPr lang="en-US" altLang="en-US" sz="1400" b="0" strike="noStrike" spc="-1">
              <a:latin typeface="Arial" panose="020B0604020202020204"/>
            </a:endParaRPr>
          </a:p>
          <a:p>
            <a:pPr algn="ctr"/>
            <a:r>
              <a:rPr lang="en-US" altLang="en-US" sz="1400" b="0" strike="noStrike" spc="-1">
                <a:latin typeface="Arial" panose="020B0604020202020204"/>
              </a:rPr>
              <a:t>Bluetooth ...</a:t>
            </a:r>
            <a:endParaRPr lang="en-US" altLang="en-US" sz="1400" b="0" strike="noStrike" spc="-1">
              <a:latin typeface="Arial" panose="020B0604020202020204"/>
            </a:endParaRPr>
          </a:p>
        </p:txBody>
      </p:sp>
      <p:sp>
        <p:nvSpPr>
          <p:cNvPr id="3" name="TextShape 10"/>
          <p:cNvSpPr txBox="true"/>
          <p:nvPr/>
        </p:nvSpPr>
        <p:spPr>
          <a:xfrm>
            <a:off x="5413375" y="4484370"/>
            <a:ext cx="1146810" cy="227965"/>
          </a:xfrm>
          <a:prstGeom prst="rect">
            <a:avLst/>
          </a:prstGeom>
          <a:solidFill>
            <a:srgbClr val="FFFFFF"/>
          </a:solidFill>
          <a:ln w="28575" cmpd="sng">
            <a:noFill/>
            <a:prstDash val="solid"/>
          </a:ln>
        </p:spPr>
        <p:txBody>
          <a:bodyPr lIns="90000" tIns="45000" rIns="90000" bIns="45000" anchor="ctr" anchorCtr="false">
            <a:noAutofit/>
          </a:bodyPr>
          <a:p>
            <a:pPr algn="ctr"/>
            <a:r>
              <a:rPr lang="en-US" altLang="en-US" sz="1400" spc="-1">
                <a:latin typeface="Arial" panose="020B0604020202020204"/>
                <a:sym typeface="+mn-ea"/>
              </a:rPr>
              <a:t>IP Router</a:t>
            </a:r>
            <a:endParaRPr lang="en-US" altLang="en-US" sz="1400" b="0" strike="noStrike" spc="-1">
              <a:latin typeface="Arial" panose="020B0604020202020204"/>
              <a:sym typeface="+mn-ea"/>
            </a:endParaRPr>
          </a:p>
        </p:txBody>
      </p:sp>
      <p:sp>
        <p:nvSpPr>
          <p:cNvPr id="7" name="TextShape 10"/>
          <p:cNvSpPr txBox="true"/>
          <p:nvPr/>
        </p:nvSpPr>
        <p:spPr>
          <a:xfrm>
            <a:off x="5390515" y="4490085"/>
            <a:ext cx="1146810" cy="227965"/>
          </a:xfrm>
          <a:prstGeom prst="rect">
            <a:avLst/>
          </a:prstGeom>
          <a:solidFill>
            <a:srgbClr val="FFFFFF"/>
          </a:solidFill>
          <a:ln w="28575" cmpd="sng">
            <a:noFill/>
            <a:prstDash val="solid"/>
          </a:ln>
        </p:spPr>
        <p:txBody>
          <a:bodyPr lIns="90000" tIns="45000" rIns="90000" bIns="45000" anchor="ctr" anchorCtr="false">
            <a:noAutofit/>
          </a:bodyPr>
          <a:p>
            <a:pPr algn="ctr"/>
            <a:r>
              <a:rPr lang="en-US" altLang="en-US" sz="1400" spc="-1">
                <a:latin typeface="Arial" panose="020B0604020202020204"/>
                <a:sym typeface="+mn-ea"/>
              </a:rPr>
              <a:t>Gateway</a:t>
            </a:r>
            <a:endParaRPr lang="en-US" altLang="en-US" sz="1400" b="0" strike="noStrike" spc="-1">
              <a:latin typeface="Arial" panose="020B0604020202020204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true"/>
      <p:bldP spid="8" grpId="1" animBg="true"/>
      <p:bldP spid="9" grpId="1" animBg="true"/>
      <p:bldP spid="12" grpId="0" bldLvl="0" animBg="true"/>
      <p:bldP spid="12" grpId="1" bldLvl="0" animBg="true"/>
      <p:bldP spid="7" grpId="0" bldLvl="0" animBg="true"/>
      <p:bldP spid="3" grpId="0" animBg="true"/>
      <p:bldP spid="7" grpId="1" bldLvl="0" animBg="true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olidFill>
                  <a:srgbClr val="005A9C"/>
                </a:solidFill>
              </a:rPr>
              <a:t>What can you do with TDs</a:t>
            </a:r>
            <a:endParaRPr lang="en-US" altLang="en-US">
              <a:solidFill>
                <a:srgbClr val="005A9C"/>
              </a:solidFill>
            </a:endParaRPr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055BDE2E-7167-1944-9FEE-E44668D91CB6}" type="slidenum">
              <a:rPr lang="en-US" smtClean="0"/>
            </a:fld>
            <a:endParaRPr lang="en-US"/>
          </a:p>
        </p:txBody>
      </p:sp>
      <p:sp>
        <p:nvSpPr>
          <p:cNvPr id="6" name="Date Placeholder 5"/>
          <p:cNvSpPr>
            <a:spLocks noGrp="true"/>
          </p:cNvSpPr>
          <p:nvPr>
            <p:ph type="dt" sz="half" idx="10"/>
          </p:nvPr>
        </p:nvSpPr>
        <p:spPr/>
        <p:txBody>
          <a:bodyPr/>
          <a:p>
            <a:fld id="{B929AB1E-7FD9-0A40-B7C0-508CCACB3E9A}" type="datetime1">
              <a:rPr lang="en-CA" smtClean="0"/>
            </a:fld>
            <a:endParaRPr lang="en-US"/>
          </a:p>
        </p:txBody>
      </p:sp>
      <p:sp>
        <p:nvSpPr>
          <p:cNvPr id="10" name="Content Placeholder 2"/>
          <p:cNvSpPr>
            <a:spLocks noGrp="true"/>
          </p:cNvSpPr>
          <p:nvPr/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" name="Content Placeholder 2"/>
          <p:cNvSpPr>
            <a:spLocks noGrp="true"/>
          </p:cNvSpPr>
          <p:nvPr/>
        </p:nvSpPr>
        <p:spPr>
          <a:xfrm>
            <a:off x="965200" y="1425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 anchor="ctr" anchorCtr="false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altLang="en-US" sz="9600"/>
              <a:t>MASHUPS!</a:t>
            </a:r>
            <a:endParaRPr lang="en-US" altLang="en-US" sz="9600"/>
          </a:p>
        </p:txBody>
      </p:sp>
      <p:pic>
        <p:nvPicPr>
          <p:cNvPr id="13" name="Content Placeholder 12"/>
          <p:cNvPicPr>
            <a:picLocks noChangeAspect="true"/>
          </p:cNvPicPr>
          <p:nvPr>
            <p:ph idx="1"/>
          </p:nvPr>
        </p:nvPicPr>
        <p:blipFill>
          <a:blip r:embed="rId1"/>
          <a:srcRect r="7941" b="17667"/>
          <a:stretch>
            <a:fillRect/>
          </a:stretch>
        </p:blipFill>
        <p:spPr>
          <a:xfrm>
            <a:off x="6987540" y="365125"/>
            <a:ext cx="735330" cy="581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olidFill>
                  <a:srgbClr val="005A9C"/>
                </a:solidFill>
              </a:rPr>
              <a:t>Mashups in WoT</a:t>
            </a:r>
            <a:endParaRPr lang="en-US" altLang="en-US">
              <a:solidFill>
                <a:srgbClr val="005A9C"/>
              </a:solidFill>
            </a:endParaRPr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055BDE2E-7167-1944-9FEE-E44668D91CB6}" type="slidenum">
              <a:rPr lang="en-US" smtClean="0"/>
            </a:fld>
            <a:endParaRPr lang="en-US"/>
          </a:p>
        </p:txBody>
      </p:sp>
      <p:sp>
        <p:nvSpPr>
          <p:cNvPr id="6" name="Date Placeholder 5"/>
          <p:cNvSpPr>
            <a:spLocks noGrp="true"/>
          </p:cNvSpPr>
          <p:nvPr>
            <p:ph type="dt" sz="half" idx="10"/>
          </p:nvPr>
        </p:nvSpPr>
        <p:spPr/>
        <p:txBody>
          <a:bodyPr/>
          <a:p>
            <a:fld id="{B929AB1E-7FD9-0A40-B7C0-508CCACB3E9A}" type="datetime1">
              <a:rPr lang="en-CA" smtClean="0"/>
            </a:fld>
            <a:endParaRPr lang="en-US"/>
          </a:p>
        </p:txBody>
      </p:sp>
      <p:sp>
        <p:nvSpPr>
          <p:cNvPr id="10" name="Content Placeholder 2"/>
          <p:cNvSpPr>
            <a:spLocks noGrp="true"/>
          </p:cNvSpPr>
          <p:nvPr/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7" name="Content Placeholder 6"/>
          <p:cNvSpPr/>
          <p:nvPr>
            <p:ph idx="1"/>
          </p:nvPr>
        </p:nvSpPr>
        <p:spPr>
          <a:xfrm>
            <a:off x="838200" y="1298222"/>
            <a:ext cx="10515600" cy="4878741"/>
          </a:xfrm>
        </p:spPr>
        <p:txBody>
          <a:bodyPr/>
          <a:p>
            <a:pPr marL="0" indent="0">
              <a:buNone/>
            </a:pPr>
            <a:r>
              <a:rPr lang="en-US" altLang="en-US"/>
              <a:t>Bringing devices together (from different manufacturers) to perform bigger tasks</a:t>
            </a:r>
            <a:endParaRPr lang="en-US" altLang="en-US"/>
          </a:p>
        </p:txBody>
      </p:sp>
      <p:pic>
        <p:nvPicPr>
          <p:cNvPr id="19" name="Picture 18" descr="Mashup Example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802255" y="1893570"/>
            <a:ext cx="6587490" cy="4283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olidFill>
                  <a:srgbClr val="005A9C"/>
                </a:solidFill>
              </a:rPr>
              <a:t>Mashups in WoT</a:t>
            </a:r>
            <a:endParaRPr lang="en-US" altLang="en-US">
              <a:solidFill>
                <a:srgbClr val="005A9C"/>
              </a:solidFill>
            </a:endParaRPr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055BDE2E-7167-1944-9FEE-E44668D91CB6}" type="slidenum">
              <a:rPr lang="en-US" smtClean="0"/>
            </a:fld>
            <a:endParaRPr lang="en-US"/>
          </a:p>
        </p:txBody>
      </p:sp>
      <p:sp>
        <p:nvSpPr>
          <p:cNvPr id="6" name="Date Placeholder 5"/>
          <p:cNvSpPr>
            <a:spLocks noGrp="true"/>
          </p:cNvSpPr>
          <p:nvPr>
            <p:ph type="dt" sz="half" idx="10"/>
          </p:nvPr>
        </p:nvSpPr>
        <p:spPr/>
        <p:txBody>
          <a:bodyPr/>
          <a:p>
            <a:fld id="{B929AB1E-7FD9-0A40-B7C0-508CCACB3E9A}" type="datetime1">
              <a:rPr lang="en-CA" smtClean="0"/>
            </a:fld>
            <a:endParaRPr lang="en-US"/>
          </a:p>
        </p:txBody>
      </p:sp>
      <p:pic>
        <p:nvPicPr>
          <p:cNvPr id="7" name="Content Placeholder 6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2870" y="1058545"/>
            <a:ext cx="11985625" cy="558228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087120" y="536575"/>
            <a:ext cx="9681845" cy="619569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olidFill>
                  <a:srgbClr val="005A9C"/>
                </a:solidFill>
              </a:rPr>
              <a:t>More for WoT Developers!</a:t>
            </a:r>
            <a:endParaRPr lang="en-US" altLang="en-US">
              <a:solidFill>
                <a:srgbClr val="005A9C"/>
              </a:solidFill>
            </a:endParaRPr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p>
            <a:r>
              <a:rPr lang="en-US"/>
              <a:t>WoTify</a:t>
            </a:r>
            <a:r>
              <a:rPr lang="en-US" altLang="en-US"/>
              <a:t>: </a:t>
            </a:r>
            <a:r>
              <a:rPr lang="en-US"/>
              <a:t>a collection of </a:t>
            </a:r>
            <a:r>
              <a:rPr lang="en-US" altLang="en-US"/>
              <a:t>open-source </a:t>
            </a:r>
            <a:r>
              <a:rPr lang="en-US"/>
              <a:t>devices that have been WoT-enabled</a:t>
            </a:r>
            <a:r>
              <a:rPr lang="en-US" altLang="en-US"/>
              <a:t>, at </a:t>
            </a:r>
            <a:r>
              <a:rPr lang="en-US" altLang="en-US">
                <a:hlinkClick r:id="rId1" action="ppaction://hlinkfile"/>
              </a:rPr>
              <a:t>wotify.org</a:t>
            </a:r>
            <a:endParaRPr lang="en-US" altLang="en-US">
              <a:hlinkClick r:id="rId1" action="ppaction://hlinkfile"/>
            </a:endParaRPr>
          </a:p>
          <a:p>
            <a:r>
              <a:rPr lang="en-US" altLang="en-US">
                <a:hlinkClick r:id="rId2" action="ppaction://hlinkfile"/>
              </a:rPr>
              <a:t>WoT Application Manager (WAM)</a:t>
            </a:r>
            <a:r>
              <a:rPr lang="en-US" altLang="en-US"/>
              <a:t>: Jumpstart your WoT applications, similar to Vue CLI and similar ones</a:t>
            </a:r>
            <a:endParaRPr lang="en-US" altLang="en-US"/>
          </a:p>
          <a:p>
            <a:r>
              <a:rPr lang="en-US" altLang="en-US">
                <a:hlinkClick r:id="rId3" action="ppaction://hlinkfile"/>
              </a:rPr>
              <a:t>td-code</a:t>
            </a:r>
            <a:r>
              <a:rPr lang="en-US" altLang="en-US"/>
              <a:t>: VS Code extension that allows TD validation, completion</a:t>
            </a:r>
            <a:endParaRPr lang="en-US" altLang="en-US">
              <a:hlinkClick r:id="rId3" action="ppaction://hlinkfile"/>
            </a:endParaRPr>
          </a:p>
          <a:p>
            <a:r>
              <a:rPr lang="en-US" altLang="en-US">
                <a:hlinkClick r:id="rId4" action="ppaction://hlinkfile"/>
              </a:rPr>
              <a:t>WoT-Testbench</a:t>
            </a:r>
            <a:r>
              <a:rPr lang="en-US" altLang="en-US">
                <a:solidFill>
                  <a:schemeClr val="tx1"/>
                </a:solidFill>
              </a:rPr>
              <a:t>: Automatic Thing black-box testing from its TD</a:t>
            </a:r>
            <a:endParaRPr lang="en-US" altLang="en-US">
              <a:solidFill>
                <a:schemeClr val="tx1"/>
              </a:solidFill>
              <a:hlinkClick r:id="rId4" action="ppaction://hlinkfile"/>
            </a:endParaRPr>
          </a:p>
          <a:p>
            <a:r>
              <a:rPr lang="en-US" altLang="en-US">
                <a:hlinkClick r:id="rId5" action="ppaction://hlinkfile"/>
              </a:rPr>
              <a:t>Shadow Thing</a:t>
            </a:r>
            <a:r>
              <a:rPr lang="en-US" altLang="en-US"/>
              <a:t>: No-code Thing simulation and proxying</a:t>
            </a:r>
            <a:endParaRPr lang="en-US" altLang="en-US"/>
          </a:p>
        </p:txBody>
      </p:sp>
      <p:sp>
        <p:nvSpPr>
          <p:cNvPr id="9" name="Rectangle 8"/>
          <p:cNvSpPr/>
          <p:nvPr/>
        </p:nvSpPr>
        <p:spPr>
          <a:xfrm>
            <a:off x="261620" y="1167130"/>
            <a:ext cx="11671935" cy="5271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055BDE2E-7167-1944-9FEE-E44668D91CB6}" type="slidenum">
              <a:rPr lang="en-US" smtClean="0"/>
            </a:fld>
            <a:endParaRPr lang="en-US"/>
          </a:p>
        </p:txBody>
      </p:sp>
      <p:sp>
        <p:nvSpPr>
          <p:cNvPr id="6" name="Date Placeholder 5"/>
          <p:cNvSpPr>
            <a:spLocks noGrp="true"/>
          </p:cNvSpPr>
          <p:nvPr>
            <p:ph type="dt" sz="half" idx="10"/>
          </p:nvPr>
        </p:nvSpPr>
        <p:spPr/>
        <p:txBody>
          <a:bodyPr/>
          <a:p>
            <a:fld id="{B929AB1E-7FD9-0A40-B7C0-508CCACB3E9A}" type="datetime1">
              <a:rPr lang="en-CA" smtClean="0"/>
            </a:fld>
            <a:endParaRPr lang="en-US"/>
          </a:p>
        </p:txBody>
      </p:sp>
      <p:pic>
        <p:nvPicPr>
          <p:cNvPr id="7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1564640" y="1122680"/>
            <a:ext cx="8910955" cy="51409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4998720" y="3287395"/>
            <a:ext cx="2042160" cy="8991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true"/>
          </p:cNvPicPr>
          <p:nvPr/>
        </p:nvPicPr>
        <p:blipFill>
          <a:blip r:embed="rId8"/>
          <a:srcRect l="2026" t="3018" r="3264" b="2961"/>
          <a:stretch>
            <a:fillRect/>
          </a:stretch>
        </p:blipFill>
        <p:spPr>
          <a:xfrm>
            <a:off x="261620" y="2164080"/>
            <a:ext cx="5638800" cy="31457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true"/>
          </p:cNvPicPr>
          <p:nvPr/>
        </p:nvPicPr>
        <p:blipFill>
          <a:blip r:embed="rId9"/>
          <a:srcRect l="295" t="1917" r="1497" b="3701"/>
          <a:stretch>
            <a:fillRect/>
          </a:stretch>
        </p:blipFill>
        <p:spPr>
          <a:xfrm>
            <a:off x="6227445" y="2164080"/>
            <a:ext cx="5706110" cy="315785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true"/>
      <p:bldP spid="9" grpId="1" bldLvl="0" animBg="true"/>
      <p:bldP spid="9" grpId="2" animBg="true"/>
      <p:bldP spid="9" grpId="3" animBg="true"/>
      <p:bldP spid="9" grpId="4" animBg="true"/>
      <p:bldP spid="9" grpId="5" animBg="true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olidFill>
                  <a:srgbClr val="005A9C"/>
                </a:solidFill>
              </a:rPr>
              <a:t>Going further with the WoT Standardization</a:t>
            </a:r>
            <a:endParaRPr lang="en-US" altLang="en-US">
              <a:solidFill>
                <a:srgbClr val="005A9C"/>
              </a:solidFill>
            </a:endParaRPr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p>
            <a:r>
              <a:rPr lang="en-US" altLang="en-US">
                <a:sym typeface="+mn-ea"/>
              </a:rPr>
              <a:t>Discovery</a:t>
            </a:r>
            <a:endParaRPr lang="en-US" altLang="en-US">
              <a:sym typeface="+mn-ea"/>
            </a:endParaRPr>
          </a:p>
          <a:p>
            <a:pPr lvl="1"/>
            <a:r>
              <a:rPr lang="en-US" altLang="en-US">
                <a:solidFill>
                  <a:srgbClr val="787878"/>
                </a:solidFill>
              </a:rPr>
              <a:t>Registration, Management, Notification and Search API for TD databases</a:t>
            </a:r>
            <a:endParaRPr lang="en-US" altLang="en-US">
              <a:solidFill>
                <a:srgbClr val="787878"/>
              </a:solidFill>
            </a:endParaRPr>
          </a:p>
          <a:p>
            <a:pPr lvl="1"/>
            <a:r>
              <a:rPr lang="en-US" altLang="en-US">
                <a:solidFill>
                  <a:srgbClr val="787878"/>
                </a:solidFill>
              </a:rPr>
              <a:t>Network level service discovery</a:t>
            </a:r>
            <a:endParaRPr lang="en-US" altLang="en-US"/>
          </a:p>
          <a:p>
            <a:r>
              <a:rPr lang="en-US" altLang="en-US"/>
              <a:t>TD new features</a:t>
            </a:r>
            <a:endParaRPr lang="en-US" altLang="en-US"/>
          </a:p>
          <a:p>
            <a:pPr lvl="1"/>
            <a:r>
              <a:rPr lang="en-US" altLang="en-US" sz="2400">
                <a:solidFill>
                  <a:srgbClr val="787878"/>
                </a:solidFill>
              </a:rPr>
              <a:t>Templating mechanisms</a:t>
            </a:r>
            <a:endParaRPr lang="en-US" altLang="en-US">
              <a:solidFill>
                <a:srgbClr val="787878"/>
              </a:solidFill>
            </a:endParaRPr>
          </a:p>
          <a:p>
            <a:pPr lvl="1"/>
            <a:r>
              <a:rPr lang="en-US" altLang="en-US">
                <a:solidFill>
                  <a:srgbClr val="787878"/>
                </a:solidFill>
              </a:rPr>
              <a:t>Better OAuth2 support</a:t>
            </a:r>
            <a:endParaRPr lang="en-US" altLang="en-US">
              <a:solidFill>
                <a:srgbClr val="787878"/>
              </a:solidFill>
            </a:endParaRPr>
          </a:p>
          <a:p>
            <a:pPr lvl="1"/>
            <a:r>
              <a:rPr lang="en-US" altLang="en-US">
                <a:solidFill>
                  <a:srgbClr val="787878"/>
                </a:solidFill>
                <a:sym typeface="+mn-ea"/>
              </a:rPr>
              <a:t>Support m</a:t>
            </a:r>
            <a:r>
              <a:rPr lang="en-US" altLang="en-US">
                <a:solidFill>
                  <a:srgbClr val="787878"/>
                </a:solidFill>
              </a:rPr>
              <a:t>ore complex eventing mechanisms </a:t>
            </a:r>
            <a:endParaRPr lang="en-US" altLang="en-US"/>
          </a:p>
          <a:p>
            <a:r>
              <a:rPr lang="en-US" altLang="en-US"/>
              <a:t>Scripting API</a:t>
            </a:r>
            <a:endParaRPr lang="en-US" altLang="en-US"/>
          </a:p>
          <a:p>
            <a:pPr lvl="1"/>
            <a:r>
              <a:rPr lang="en-US" altLang="en-US" sz="2400">
                <a:solidFill>
                  <a:srgbClr val="787878"/>
                </a:solidFill>
              </a:rPr>
              <a:t>Stable core API</a:t>
            </a:r>
            <a:endParaRPr lang="en-US" altLang="en-US" sz="2400">
              <a:solidFill>
                <a:srgbClr val="787878"/>
              </a:solidFill>
            </a:endParaRPr>
          </a:p>
          <a:p>
            <a:pPr lvl="1"/>
            <a:r>
              <a:rPr lang="en-US" altLang="en-US" sz="2400">
                <a:solidFill>
                  <a:srgbClr val="787878"/>
                </a:solidFill>
              </a:rPr>
              <a:t>Work on higher level APIs</a:t>
            </a:r>
            <a:endParaRPr lang="en-US" altLang="en-US"/>
          </a:p>
          <a:p>
            <a:endParaRPr lang="en-US" altLang="en-US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055BDE2E-7167-1944-9FEE-E44668D91CB6}" type="slidenum">
              <a:rPr lang="en-US" smtClean="0"/>
            </a:fld>
            <a:endParaRPr lang="en-US"/>
          </a:p>
        </p:txBody>
      </p:sp>
      <p:sp>
        <p:nvSpPr>
          <p:cNvPr id="6" name="Date Placeholder 5"/>
          <p:cNvSpPr>
            <a:spLocks noGrp="true"/>
          </p:cNvSpPr>
          <p:nvPr>
            <p:ph type="dt" sz="half" idx="10"/>
          </p:nvPr>
        </p:nvSpPr>
        <p:spPr/>
        <p:txBody>
          <a:bodyPr/>
          <a:p>
            <a:fld id="{B929AB1E-7FD9-0A40-B7C0-508CCACB3E9A}" type="datetime1">
              <a:rPr lang="en-CA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How to join</a:t>
            </a:r>
            <a:endParaRPr lang="en-US" alt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p>
            <a:pPr>
              <a:lnSpc>
                <a:spcPct val="150000"/>
              </a:lnSpc>
            </a:pPr>
            <a:r>
              <a:rPr lang="en-US" altLang="en-US"/>
              <a:t>Weekly calls on Wednesdays for the entire Working Group and guests</a:t>
            </a:r>
            <a:endParaRPr lang="en-US" altLang="en-US"/>
          </a:p>
          <a:p>
            <a:pPr lvl="0">
              <a:lnSpc>
                <a:spcPct val="150000"/>
              </a:lnSpc>
            </a:pPr>
            <a:r>
              <a:rPr lang="en-US" altLang="en-US"/>
              <a:t>Each Task Force has their own calls, weekly or bi-weekly</a:t>
            </a:r>
            <a:endParaRPr lang="en-US" altLang="en-US"/>
          </a:p>
          <a:p>
            <a:pPr marL="0" lvl="0" indent="0">
              <a:buNone/>
            </a:pPr>
            <a:endParaRPr lang="en-US" altLang="en-US"/>
          </a:p>
          <a:p>
            <a:pPr marL="0" lvl="0" indent="0">
              <a:buNone/>
            </a:pPr>
            <a:endParaRPr lang="en-US" altLang="en-US"/>
          </a:p>
          <a:p>
            <a:pPr marL="0" lvl="0" indent="0">
              <a:buNone/>
            </a:pPr>
            <a:r>
              <a:rPr lang="en-US" altLang="en-US"/>
              <a:t>W3C TPAC 2020 is on October! </a:t>
            </a:r>
            <a:r>
              <a:rPr lang="en-US" altLang="en-US">
                <a:hlinkClick r:id="rId1" action="ppaction://hlinkfile"/>
              </a:rPr>
              <a:t>https://www.w3.org/2020/10/TPAC/</a:t>
            </a:r>
            <a:endParaRPr lang="en-US" altLang="en-US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055BDE2E-7167-1944-9FEE-E44668D91CB6}" type="slidenum">
              <a:rPr lang="en-US" smtClean="0"/>
            </a:fld>
            <a:endParaRPr lang="en-US"/>
          </a:p>
        </p:txBody>
      </p:sp>
      <p:sp>
        <p:nvSpPr>
          <p:cNvPr id="6" name="Date Placeholder 5"/>
          <p:cNvSpPr>
            <a:spLocks noGrp="true"/>
          </p:cNvSpPr>
          <p:nvPr>
            <p:ph type="dt" sz="half" idx="10"/>
          </p:nvPr>
        </p:nvSpPr>
        <p:spPr/>
        <p:txBody>
          <a:bodyPr/>
          <a:p>
            <a:fld id="{B929AB1E-7FD9-0A40-B7C0-508CCACB3E9A}" type="datetime1">
              <a:rPr lang="en-CA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olidFill>
                  <a:srgbClr val="005A9C"/>
                </a:solidFill>
              </a:rPr>
              <a:t>Summary</a:t>
            </a:r>
            <a:endParaRPr lang="en-US" altLang="en-US">
              <a:solidFill>
                <a:srgbClr val="005A9C"/>
              </a:solidFill>
            </a:endParaRPr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>
            <a:normAutofit fontScale="90000" lnSpcReduction="20000"/>
          </a:bodyPr>
          <a:p>
            <a:pPr>
              <a:lnSpc>
                <a:spcPct val="150000"/>
              </a:lnSpc>
            </a:pPr>
            <a:r>
              <a:rPr lang="en-US"/>
              <a:t>Goal:</a:t>
            </a:r>
            <a:r>
              <a:rPr lang="en-US" altLang="en-US"/>
              <a:t> </a:t>
            </a:r>
            <a:r>
              <a:rPr lang="en-US"/>
              <a:t>Overcome domain silos, increase interoperability between IoT stakeholders, and enable cross domain IoT application</a:t>
            </a:r>
            <a:r>
              <a:rPr lang="en-US" altLang="en-US"/>
              <a:t>s</a:t>
            </a:r>
            <a:endParaRPr lang="en-US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–"/>
            </a:pPr>
            <a:r>
              <a:rPr lang="en-US" altLang="en-US" sz="2800">
                <a:solidFill>
                  <a:srgbClr val="787878"/>
                </a:solidFill>
              </a:rPr>
              <a:t>S</a:t>
            </a:r>
            <a:r>
              <a:rPr lang="en-US" sz="2800">
                <a:solidFill>
                  <a:srgbClr val="787878"/>
                </a:solidFill>
              </a:rPr>
              <a:t>imilar to</a:t>
            </a:r>
            <a:r>
              <a:rPr lang="en-US" altLang="en-US" sz="2800">
                <a:solidFill>
                  <a:srgbClr val="787878"/>
                </a:solidFill>
              </a:rPr>
              <a:t> </a:t>
            </a:r>
            <a:r>
              <a:rPr lang="en-US" sz="2800">
                <a:solidFill>
                  <a:srgbClr val="787878"/>
                </a:solidFill>
              </a:rPr>
              <a:t>what the </a:t>
            </a:r>
            <a:r>
              <a:rPr lang="en-US" altLang="en-US" sz="2800">
                <a:solidFill>
                  <a:srgbClr val="787878"/>
                </a:solidFill>
              </a:rPr>
              <a:t>Web </a:t>
            </a:r>
            <a:r>
              <a:rPr lang="en-US" sz="2800">
                <a:solidFill>
                  <a:srgbClr val="787878"/>
                </a:solidFill>
              </a:rPr>
              <a:t>is for the Internet</a:t>
            </a:r>
            <a:r>
              <a:rPr lang="en-US" altLang="en-US" sz="2800">
                <a:solidFill>
                  <a:srgbClr val="787878"/>
                </a:solidFill>
              </a:rPr>
              <a:t>!</a:t>
            </a:r>
            <a:endParaRPr lang="en-US" sz="2800"/>
          </a:p>
          <a:p>
            <a:pPr lvl="0">
              <a:lnSpc>
                <a:spcPct val="150000"/>
              </a:lnSpc>
            </a:pPr>
            <a:r>
              <a:rPr lang="en-US" altLang="en-US"/>
              <a:t>About </a:t>
            </a:r>
            <a:r>
              <a:rPr lang="en-US"/>
              <a:t>200 members</a:t>
            </a:r>
            <a:endParaRPr lang="en-US"/>
          </a:p>
          <a:p>
            <a:pPr lvl="0">
              <a:lnSpc>
                <a:spcPct val="150000"/>
              </a:lnSpc>
            </a:pPr>
            <a:r>
              <a:rPr lang="en-US"/>
              <a:t>Normative work on technology building blocks (Thing Description,</a:t>
            </a:r>
            <a:r>
              <a:rPr lang="en-US" altLang="en-US"/>
              <a:t> Architecture,</a:t>
            </a:r>
            <a:r>
              <a:rPr lang="en-US"/>
              <a:t> Binding Templates, </a:t>
            </a:r>
            <a:r>
              <a:rPr lang="en-US" altLang="en-US"/>
              <a:t>Scripting </a:t>
            </a:r>
            <a:r>
              <a:rPr lang="en-US"/>
              <a:t>API, Security, Discovery)</a:t>
            </a:r>
            <a:endParaRPr lang="en-US"/>
          </a:p>
          <a:p>
            <a:pPr lvl="0">
              <a:lnSpc>
                <a:spcPct val="150000"/>
              </a:lnSpc>
            </a:pPr>
            <a:r>
              <a:rPr lang="en-US"/>
              <a:t>PlugFests/ Hackathons every 3-4 months</a:t>
            </a:r>
            <a:endParaRPr lang="en-US"/>
          </a:p>
          <a:p>
            <a:pPr lvl="0">
              <a:lnSpc>
                <a:spcPct val="150000"/>
              </a:lnSpc>
            </a:pPr>
            <a:r>
              <a:rPr lang="en-US" altLang="en-US"/>
              <a:t>New charter has just started, come join us!</a:t>
            </a:r>
            <a:endParaRPr lang="en-US" altLang="en-US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055BDE2E-7167-1944-9FEE-E44668D91CB6}" type="slidenum">
              <a:rPr lang="en-US" smtClean="0"/>
            </a:fld>
            <a:endParaRPr lang="en-US"/>
          </a:p>
        </p:txBody>
      </p:sp>
      <p:sp>
        <p:nvSpPr>
          <p:cNvPr id="6" name="Date Placeholder 5"/>
          <p:cNvSpPr>
            <a:spLocks noGrp="true"/>
          </p:cNvSpPr>
          <p:nvPr>
            <p:ph type="dt" sz="half" idx="10"/>
          </p:nvPr>
        </p:nvSpPr>
        <p:spPr/>
        <p:txBody>
          <a:bodyPr/>
          <a:p>
            <a:fld id="{B929AB1E-7FD9-0A40-B7C0-508CCACB3E9A}" type="datetime1">
              <a:rPr lang="en-CA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Contact</a:t>
            </a:r>
            <a:endParaRPr lang="en-US" alt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>
            <a:off x="838200" y="1297587"/>
            <a:ext cx="10515600" cy="4878741"/>
          </a:xfrm>
        </p:spPr>
        <p:txBody>
          <a:bodyPr>
            <a:normAutofit fontScale="90000" lnSpcReduction="20000"/>
          </a:bodyPr>
          <a:p>
            <a:pPr marL="0" indent="0">
              <a:buNone/>
            </a:pPr>
            <a:r>
              <a:rPr lang="en-US" altLang="en-US"/>
              <a:t>W3C Web of Things Working Group:</a:t>
            </a:r>
            <a:endParaRPr lang="en-US" altLang="en-US"/>
          </a:p>
          <a:p>
            <a:r>
              <a:rPr lang="en-US" altLang="en-US"/>
              <a:t>Main Page: </a:t>
            </a:r>
            <a:r>
              <a:rPr lang="en-US" altLang="en-US">
                <a:hlinkClick r:id="rId1" action="ppaction://hlinkfile"/>
              </a:rPr>
              <a:t>https://www.w3.org/WoT/</a:t>
            </a:r>
            <a:endParaRPr lang="en-US" altLang="en-US"/>
          </a:p>
          <a:p>
            <a:r>
              <a:rPr lang="en-US" altLang="en-US"/>
              <a:t>W3C Contact: </a:t>
            </a:r>
            <a:endParaRPr lang="en-US" altLang="en-US"/>
          </a:p>
          <a:p>
            <a:pPr lvl="1"/>
            <a:r>
              <a:rPr lang="en-US" altLang="en-US">
                <a:solidFill>
                  <a:srgbClr val="787878"/>
                </a:solidFill>
              </a:rPr>
              <a:t>Kaz Ashimura (ashimura@w3.org)</a:t>
            </a:r>
            <a:endParaRPr lang="en-US" altLang="en-US"/>
          </a:p>
          <a:p>
            <a:r>
              <a:rPr lang="en-US" altLang="en-US"/>
              <a:t>Co-Chairs: </a:t>
            </a:r>
            <a:endParaRPr lang="en-US" altLang="en-US"/>
          </a:p>
          <a:p>
            <a:pPr lvl="1"/>
            <a:r>
              <a:rPr lang="en-US" altLang="en-US">
                <a:solidFill>
                  <a:srgbClr val="787878"/>
                </a:solidFill>
              </a:rPr>
              <a:t>Michael McCool (michael.mccool@intel.com)</a:t>
            </a:r>
            <a:endParaRPr lang="en-US" altLang="en-US">
              <a:solidFill>
                <a:srgbClr val="787878"/>
              </a:solidFill>
            </a:endParaRPr>
          </a:p>
          <a:p>
            <a:pPr lvl="1"/>
            <a:r>
              <a:rPr lang="en-US" altLang="en-US">
                <a:solidFill>
                  <a:srgbClr val="787878"/>
                </a:solidFill>
              </a:rPr>
              <a:t>Sebastian Käbisch (sebastian.kaebisch@siemens.com)</a:t>
            </a:r>
            <a:endParaRPr lang="en-US" altLang="en-US"/>
          </a:p>
          <a:p>
            <a:endParaRPr lang="en-US" altLang="en-US"/>
          </a:p>
          <a:p>
            <a:pPr marL="0" indent="0">
              <a:buNone/>
            </a:pPr>
            <a:r>
              <a:rPr lang="en-US" altLang="en-US"/>
              <a:t>Me:</a:t>
            </a:r>
            <a:endParaRPr lang="en-US" altLang="en-US"/>
          </a:p>
          <a:p>
            <a:r>
              <a:rPr lang="en-US" altLang="en-US">
                <a:sym typeface="+mn-ea"/>
              </a:rPr>
              <a:t>GitHub and Twitter: </a:t>
            </a:r>
            <a:r>
              <a:rPr lang="en-US" altLang="en-US">
                <a:solidFill>
                  <a:srgbClr val="787878"/>
                </a:solidFill>
              </a:rPr>
              <a:t>@egekorkan</a:t>
            </a:r>
            <a:endParaRPr lang="en-US" altLang="en-US">
              <a:solidFill>
                <a:srgbClr val="787878"/>
              </a:solidFill>
            </a:endParaRPr>
          </a:p>
          <a:p>
            <a:r>
              <a:rPr lang="en-US" altLang="en-US"/>
              <a:t>Email: </a:t>
            </a:r>
            <a:r>
              <a:rPr lang="en-US" altLang="en-US">
                <a:solidFill>
                  <a:srgbClr val="787878"/>
                </a:solidFill>
              </a:rPr>
              <a:t>egekorkan@gmail.com</a:t>
            </a:r>
            <a:endParaRPr lang="en-US" altLang="en-US">
              <a:solidFill>
                <a:srgbClr val="787878"/>
              </a:solidFill>
            </a:endParaRPr>
          </a:p>
          <a:p>
            <a:r>
              <a:rPr lang="en-US" altLang="en-US">
                <a:solidFill>
                  <a:schemeClr val="tx1"/>
                </a:solidFill>
              </a:rPr>
              <a:t>Personal Website: </a:t>
            </a:r>
            <a:r>
              <a:rPr lang="en-US" altLang="en-US">
                <a:solidFill>
                  <a:srgbClr val="787878"/>
                </a:solidFill>
              </a:rPr>
              <a:t>egekorkan.com</a:t>
            </a:r>
            <a:endParaRPr lang="en-US" altLang="en-US">
              <a:solidFill>
                <a:srgbClr val="787878"/>
              </a:solidFill>
            </a:endParaRPr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055BDE2E-7167-1944-9FEE-E44668D91CB6}" type="slidenum">
              <a:rPr lang="en-US" smtClean="0"/>
            </a:fld>
            <a:endParaRPr lang="en-US"/>
          </a:p>
        </p:txBody>
      </p:sp>
      <p:sp>
        <p:nvSpPr>
          <p:cNvPr id="6" name="Date Placeholder 5"/>
          <p:cNvSpPr>
            <a:spLocks noGrp="true"/>
          </p:cNvSpPr>
          <p:nvPr>
            <p:ph type="dt" sz="half" idx="10"/>
          </p:nvPr>
        </p:nvSpPr>
        <p:spPr/>
        <p:txBody>
          <a:bodyPr/>
          <a:p>
            <a:fld id="{B929AB1E-7FD9-0A40-B7C0-508CCACB3E9A}" type="datetime1">
              <a:rPr lang="en-CA" smtClean="0"/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932180"/>
          </a:xfrm>
        </p:spPr>
        <p:txBody>
          <a:bodyPr/>
          <a:p>
            <a:r>
              <a:rPr lang="en-US" altLang="en-US">
                <a:solidFill>
                  <a:srgbClr val="005A9C"/>
                </a:solidFill>
              </a:rPr>
              <a:t>What is IoT, in this talk? An example</a:t>
            </a:r>
            <a:endParaRPr lang="en-US" altLang="en-US">
              <a:solidFill>
                <a:srgbClr val="005A9C"/>
              </a:solidFill>
            </a:endParaRPr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055BDE2E-7167-1944-9FEE-E44668D91CB6}" type="slidenum">
              <a:rPr lang="en-US" smtClean="0"/>
            </a:fld>
            <a:endParaRPr lang="en-US"/>
          </a:p>
        </p:txBody>
      </p:sp>
      <p:sp>
        <p:nvSpPr>
          <p:cNvPr id="6" name="Date Placeholder 5"/>
          <p:cNvSpPr>
            <a:spLocks noGrp="true"/>
          </p:cNvSpPr>
          <p:nvPr>
            <p:ph type="dt" sz="half" idx="10"/>
          </p:nvPr>
        </p:nvSpPr>
        <p:spPr/>
        <p:txBody>
          <a:bodyPr/>
          <a:p>
            <a:fld id="{B929AB1E-7FD9-0A40-B7C0-508CCACB3E9A}" type="datetime1">
              <a:rPr lang="en-CA" smtClean="0"/>
            </a:fld>
            <a:endParaRPr lang="en-US"/>
          </a:p>
        </p:txBody>
      </p:sp>
      <p:pic>
        <p:nvPicPr>
          <p:cNvPr id="23" name="Content Placeholder 5"/>
          <p:cNvPicPr>
            <a:picLocks noChangeAspect="true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22275" y="2813050"/>
            <a:ext cx="3088640" cy="1231900"/>
          </a:xfrm>
          <a:prstGeom prst="rect">
            <a:avLst/>
          </a:prstGeom>
        </p:spPr>
      </p:pic>
      <p:pic>
        <p:nvPicPr>
          <p:cNvPr id="3" name="Content Placeholder 5"/>
          <p:cNvPicPr>
            <a:picLocks noChangeAspect="true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679315" y="2606040"/>
            <a:ext cx="1562100" cy="2343785"/>
          </a:xfrm>
          <a:prstGeom prst="rect">
            <a:avLst/>
          </a:prstGeom>
        </p:spPr>
      </p:pic>
      <p:sp>
        <p:nvSpPr>
          <p:cNvPr id="25" name="Text Box 24"/>
          <p:cNvSpPr txBox="true"/>
          <p:nvPr/>
        </p:nvSpPr>
        <p:spPr>
          <a:xfrm>
            <a:off x="3697605" y="2959735"/>
            <a:ext cx="898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>
                <a:solidFill>
                  <a:srgbClr val="2F528F"/>
                </a:solidFill>
              </a:rPr>
              <a:t>ZigBee</a:t>
            </a:r>
            <a:endParaRPr lang="en-US" altLang="en-US">
              <a:solidFill>
                <a:srgbClr val="2F528F"/>
              </a:solidFill>
            </a:endParaRPr>
          </a:p>
        </p:txBody>
      </p:sp>
      <p:pic>
        <p:nvPicPr>
          <p:cNvPr id="18" name="Picture 1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927590" y="3980815"/>
            <a:ext cx="561975" cy="689610"/>
          </a:xfrm>
          <a:prstGeom prst="rect">
            <a:avLst/>
          </a:prstGeom>
        </p:spPr>
      </p:pic>
      <p:pic>
        <p:nvPicPr>
          <p:cNvPr id="7" name="Picture 6" descr="g24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1255" y="2891790"/>
            <a:ext cx="561975" cy="87249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9714865" y="1860550"/>
            <a:ext cx="1214120" cy="855980"/>
            <a:chOff x="720" y="1759"/>
            <a:chExt cx="1912" cy="1348"/>
          </a:xfrm>
        </p:grpSpPr>
        <p:pic>
          <p:nvPicPr>
            <p:cNvPr id="14" name="Picture 13" descr="rect4358-9"/>
            <p:cNvPicPr>
              <a:picLocks noChangeAspect="true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0" y="1759"/>
              <a:ext cx="1912" cy="1349"/>
            </a:xfrm>
            <a:prstGeom prst="rect">
              <a:avLst/>
            </a:prstGeom>
          </p:spPr>
        </p:pic>
        <p:sp>
          <p:nvSpPr>
            <p:cNvPr id="17" name="Text Box 16"/>
            <p:cNvSpPr txBox="true"/>
            <p:nvPr/>
          </p:nvSpPr>
          <p:spPr>
            <a:xfrm>
              <a:off x="913" y="1877"/>
              <a:ext cx="1530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400"/>
                <a:t>REST Client</a:t>
              </a:r>
              <a:endParaRPr lang="en-US" altLang="en-US" sz="1400"/>
            </a:p>
          </p:txBody>
        </p:sp>
      </p:grpSp>
      <p:sp>
        <p:nvSpPr>
          <p:cNvPr id="19" name="Text Box 18"/>
          <p:cNvSpPr txBox="true"/>
          <p:nvPr/>
        </p:nvSpPr>
        <p:spPr>
          <a:xfrm>
            <a:off x="2052955" y="4241800"/>
            <a:ext cx="3672205" cy="1682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500">
                <a:solidFill>
                  <a:schemeClr val="accent1"/>
                </a:solidFill>
              </a:rPr>
              <a:t>https://www.gravis.de/out/pictures/z1/philips-hue-white-26amp-color-ambiance-starter-kit-3x-gu10-bridge-bluetooth_z1.jpg</a:t>
            </a:r>
            <a:endParaRPr lang="en-US" sz="500">
              <a:solidFill>
                <a:schemeClr val="accent1"/>
              </a:solidFill>
            </a:endParaRPr>
          </a:p>
        </p:txBody>
      </p:sp>
      <p:sp>
        <p:nvSpPr>
          <p:cNvPr id="27" name="Text Box 26"/>
          <p:cNvSpPr txBox="true"/>
          <p:nvPr/>
        </p:nvSpPr>
        <p:spPr>
          <a:xfrm>
            <a:off x="6241415" y="2959735"/>
            <a:ext cx="779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>
                <a:solidFill>
                  <a:srgbClr val="2F528F"/>
                </a:solidFill>
              </a:rPr>
              <a:t>HTTP</a:t>
            </a:r>
            <a:endParaRPr lang="en-US" altLang="en-US">
              <a:solidFill>
                <a:srgbClr val="2F528F"/>
              </a:solidFill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V="true">
            <a:off x="8757285" y="2289175"/>
            <a:ext cx="957580" cy="1038860"/>
          </a:xfrm>
          <a:prstGeom prst="straightConnector1">
            <a:avLst/>
          </a:prstGeom>
          <a:ln w="19050">
            <a:solidFill>
              <a:srgbClr val="2F527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117590" y="3328035"/>
            <a:ext cx="3608705" cy="0"/>
          </a:xfrm>
          <a:prstGeom prst="straightConnector1">
            <a:avLst/>
          </a:prstGeom>
          <a:ln w="19050">
            <a:solidFill>
              <a:srgbClr val="2F527B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6926580" y="2533650"/>
            <a:ext cx="1830070" cy="1252855"/>
            <a:chOff x="2873" y="2525"/>
            <a:chExt cx="2882" cy="1973"/>
          </a:xfrm>
        </p:grpSpPr>
        <p:pic>
          <p:nvPicPr>
            <p:cNvPr id="16" name="Picture 15"/>
            <p:cNvPicPr>
              <a:picLocks noChangeAspect="true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73" y="2525"/>
              <a:ext cx="2883" cy="159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" name="Picture 19"/>
            <p:cNvPicPr>
              <a:picLocks noChangeAspect="true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96" y="3852"/>
              <a:ext cx="647" cy="647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30" name="Straight Arrow Connector 29"/>
          <p:cNvCxnSpPr/>
          <p:nvPr/>
        </p:nvCxnSpPr>
        <p:spPr>
          <a:xfrm>
            <a:off x="8764905" y="3328035"/>
            <a:ext cx="957580" cy="993775"/>
          </a:xfrm>
          <a:prstGeom prst="straightConnector1">
            <a:avLst/>
          </a:prstGeom>
          <a:ln w="19050">
            <a:solidFill>
              <a:srgbClr val="2F527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419475" y="3328035"/>
            <a:ext cx="1454150" cy="0"/>
          </a:xfrm>
          <a:prstGeom prst="straightConnector1">
            <a:avLst/>
          </a:prstGeom>
          <a:ln w="19050">
            <a:solidFill>
              <a:srgbClr val="2F527B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Shape 10"/>
          <p:cNvSpPr txBox="true"/>
          <p:nvPr/>
        </p:nvSpPr>
        <p:spPr>
          <a:xfrm>
            <a:off x="7193280" y="3536315"/>
            <a:ext cx="1146810" cy="227965"/>
          </a:xfrm>
          <a:prstGeom prst="rect">
            <a:avLst/>
          </a:prstGeom>
          <a:noFill/>
          <a:ln w="28575" cmpd="sng">
            <a:noFill/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5000" rIns="90000" bIns="45000" anchor="ctr" anchorCtr="false">
            <a:noAutofit/>
          </a:bodyPr>
          <a:p>
            <a:pPr algn="ctr"/>
            <a:r>
              <a:rPr lang="en-US" altLang="en-US" sz="1200" spc="-1">
                <a:latin typeface="Arial" panose="020B0604020202020204"/>
                <a:sym typeface="+mn-ea"/>
              </a:rPr>
              <a:t>IP Router</a:t>
            </a:r>
            <a:endParaRPr lang="en-US" altLang="en-US" sz="1200" b="0" strike="noStrike" spc="-1">
              <a:latin typeface="Arial" panose="020B0604020202020204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5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055BDE2E-7167-1944-9FEE-E44668D91CB6}" type="slidenum">
              <a:rPr lang="en-US" smtClean="0"/>
            </a:fld>
            <a:endParaRPr lang="en-US"/>
          </a:p>
        </p:txBody>
      </p:sp>
      <p:sp>
        <p:nvSpPr>
          <p:cNvPr id="6" name="Date Placeholder 5"/>
          <p:cNvSpPr>
            <a:spLocks noGrp="true"/>
          </p:cNvSpPr>
          <p:nvPr>
            <p:ph type="dt" sz="half" idx="10"/>
          </p:nvPr>
        </p:nvSpPr>
        <p:spPr/>
        <p:txBody>
          <a:bodyPr/>
          <a:p>
            <a:fld id="{B929AB1E-7FD9-0A40-B7C0-508CCACB3E9A}" type="datetime1">
              <a:rPr lang="en-CA" smtClean="0"/>
            </a:fld>
            <a:endParaRPr lang="en-US"/>
          </a:p>
        </p:txBody>
      </p:sp>
      <p:pic>
        <p:nvPicPr>
          <p:cNvPr id="187" name="Picture 186"/>
          <p:cNvPicPr/>
          <p:nvPr/>
        </p:nvPicPr>
        <p:blipFill>
          <a:blip r:embed="rId1"/>
          <a:stretch>
            <a:fillRect/>
          </a:stretch>
        </p:blipFill>
        <p:spPr>
          <a:xfrm>
            <a:off x="2849880" y="2811145"/>
            <a:ext cx="709295" cy="963930"/>
          </a:xfrm>
          <a:prstGeom prst="rect">
            <a:avLst/>
          </a:prstGeom>
          <a:ln>
            <a:noFill/>
          </a:ln>
        </p:spPr>
      </p:pic>
      <p:pic>
        <p:nvPicPr>
          <p:cNvPr id="188" name="Picture 187"/>
          <p:cNvPicPr/>
          <p:nvPr/>
        </p:nvPicPr>
        <p:blipFill>
          <a:blip r:embed="rId2"/>
          <a:stretch>
            <a:fillRect/>
          </a:stretch>
        </p:blipFill>
        <p:spPr>
          <a:xfrm>
            <a:off x="2519680" y="3994150"/>
            <a:ext cx="1114425" cy="857250"/>
          </a:xfrm>
          <a:prstGeom prst="rect">
            <a:avLst/>
          </a:prstGeom>
          <a:ln>
            <a:noFill/>
          </a:ln>
        </p:spPr>
      </p:pic>
      <p:pic>
        <p:nvPicPr>
          <p:cNvPr id="189" name="Picture 188"/>
          <p:cNvPicPr/>
          <p:nvPr/>
        </p:nvPicPr>
        <p:blipFill>
          <a:blip r:embed="rId3"/>
          <a:stretch>
            <a:fillRect/>
          </a:stretch>
        </p:blipFill>
        <p:spPr>
          <a:xfrm>
            <a:off x="3685540" y="2012950"/>
            <a:ext cx="876300" cy="800100"/>
          </a:xfrm>
          <a:prstGeom prst="rect">
            <a:avLst/>
          </a:prstGeom>
          <a:ln>
            <a:noFill/>
          </a:ln>
        </p:spPr>
      </p:pic>
      <p:pic>
        <p:nvPicPr>
          <p:cNvPr id="190" name="Picture 189"/>
          <p:cNvPicPr/>
          <p:nvPr/>
        </p:nvPicPr>
        <p:blipFill>
          <a:blip r:embed="rId4"/>
          <a:stretch>
            <a:fillRect/>
          </a:stretch>
        </p:blipFill>
        <p:spPr>
          <a:xfrm>
            <a:off x="3862705" y="4672965"/>
            <a:ext cx="701040" cy="619125"/>
          </a:xfrm>
          <a:prstGeom prst="rect">
            <a:avLst/>
          </a:prstGeom>
          <a:ln>
            <a:noFill/>
          </a:ln>
        </p:spPr>
      </p:pic>
      <p:pic>
        <p:nvPicPr>
          <p:cNvPr id="191" name="Picture 190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8073390" y="3094355"/>
            <a:ext cx="1405890" cy="1280795"/>
          </a:xfrm>
          <a:prstGeom prst="rect">
            <a:avLst/>
          </a:prstGeom>
          <a:ln>
            <a:noFill/>
          </a:ln>
        </p:spPr>
      </p:pic>
      <p:pic>
        <p:nvPicPr>
          <p:cNvPr id="192" name="Picture 191"/>
          <p:cNvPicPr/>
          <p:nvPr/>
        </p:nvPicPr>
        <p:blipFill>
          <a:blip r:embed="rId6"/>
          <a:stretch>
            <a:fillRect/>
          </a:stretch>
        </p:blipFill>
        <p:spPr>
          <a:xfrm>
            <a:off x="4799965" y="2614295"/>
            <a:ext cx="2592705" cy="1438275"/>
          </a:xfrm>
          <a:prstGeom prst="rect">
            <a:avLst/>
          </a:prstGeom>
          <a:ln>
            <a:noFill/>
          </a:ln>
        </p:spPr>
      </p:pic>
      <p:sp>
        <p:nvSpPr>
          <p:cNvPr id="193" name="Line 3"/>
          <p:cNvSpPr/>
          <p:nvPr/>
        </p:nvSpPr>
        <p:spPr>
          <a:xfrm>
            <a:off x="4432935" y="2712085"/>
            <a:ext cx="647700" cy="730250"/>
          </a:xfrm>
          <a:prstGeom prst="line">
            <a:avLst/>
          </a:prstGeom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94" name="Line 4"/>
          <p:cNvSpPr/>
          <p:nvPr/>
        </p:nvSpPr>
        <p:spPr>
          <a:xfrm>
            <a:off x="3463290" y="3378835"/>
            <a:ext cx="1548130" cy="287020"/>
          </a:xfrm>
          <a:prstGeom prst="line">
            <a:avLst/>
          </a:prstGeom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pic>
        <p:nvPicPr>
          <p:cNvPr id="15" name="Picture 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8073390" y="3153410"/>
            <a:ext cx="1446530" cy="966470"/>
          </a:xfrm>
          <a:prstGeom prst="rect">
            <a:avLst/>
          </a:prstGeom>
        </p:spPr>
      </p:pic>
      <p:sp>
        <p:nvSpPr>
          <p:cNvPr id="195" name="Line 5"/>
          <p:cNvSpPr/>
          <p:nvPr/>
        </p:nvSpPr>
        <p:spPr>
          <a:xfrm flipV="true">
            <a:off x="3498850" y="3782695"/>
            <a:ext cx="1508760" cy="708660"/>
          </a:xfrm>
          <a:prstGeom prst="line">
            <a:avLst/>
          </a:prstGeom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0" name="Rectangle 9"/>
          <p:cNvSpPr/>
          <p:nvPr/>
        </p:nvSpPr>
        <p:spPr>
          <a:xfrm>
            <a:off x="1998345" y="1703070"/>
            <a:ext cx="5473700" cy="3742055"/>
          </a:xfrm>
          <a:prstGeom prst="rect">
            <a:avLst/>
          </a:prstGeom>
          <a:noFill/>
          <a:ln w="50800">
            <a:solidFill>
              <a:srgbClr val="2F52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6" name="Line 6"/>
          <p:cNvSpPr/>
          <p:nvPr/>
        </p:nvSpPr>
        <p:spPr>
          <a:xfrm flipV="true">
            <a:off x="4444365" y="4029075"/>
            <a:ext cx="694690" cy="666115"/>
          </a:xfrm>
          <a:prstGeom prst="line">
            <a:avLst/>
          </a:prstGeom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pic>
        <p:nvPicPr>
          <p:cNvPr id="200" name="Picture 199"/>
          <p:cNvPicPr/>
          <p:nvPr/>
        </p:nvPicPr>
        <p:blipFill>
          <a:blip r:embed="rId8"/>
          <a:stretch>
            <a:fillRect/>
          </a:stretch>
        </p:blipFill>
        <p:spPr>
          <a:xfrm>
            <a:off x="6619875" y="3804285"/>
            <a:ext cx="581025" cy="581025"/>
          </a:xfrm>
          <a:prstGeom prst="rect">
            <a:avLst/>
          </a:prstGeom>
          <a:ln>
            <a:noFill/>
          </a:ln>
        </p:spPr>
      </p:pic>
      <p:sp>
        <p:nvSpPr>
          <p:cNvPr id="8" name="TextShape 10"/>
          <p:cNvSpPr txBox="true"/>
          <p:nvPr/>
        </p:nvSpPr>
        <p:spPr>
          <a:xfrm rot="16215600">
            <a:off x="3987800" y="3613150"/>
            <a:ext cx="1146810" cy="227965"/>
          </a:xfrm>
          <a:prstGeom prst="rect">
            <a:avLst/>
          </a:prstGeom>
          <a:solidFill>
            <a:srgbClr val="FFFFFF"/>
          </a:solidFill>
          <a:ln w="28575" cmpd="sng">
            <a:solidFill>
              <a:schemeClr val="accent2"/>
            </a:solidFill>
            <a:prstDash val="solid"/>
          </a:ln>
        </p:spPr>
        <p:txBody>
          <a:bodyPr lIns="90000" tIns="45000" rIns="90000" bIns="45000" anchor="ctr" anchorCtr="false">
            <a:noAutofit/>
          </a:bodyPr>
          <a:p>
            <a:pPr algn="ctr"/>
            <a:r>
              <a:rPr lang="en-US" altLang="en-US" sz="1400" b="0" strike="noStrike" spc="-1">
                <a:latin typeface="Arial" panose="020B0604020202020204"/>
              </a:rPr>
              <a:t>IP based</a:t>
            </a:r>
            <a:endParaRPr lang="en-US" altLang="en-US" sz="1400" b="0" strike="noStrike" spc="-1">
              <a:latin typeface="Arial" panose="020B0604020202020204"/>
            </a:endParaRPr>
          </a:p>
        </p:txBody>
      </p:sp>
      <p:grpSp>
        <p:nvGrpSpPr>
          <p:cNvPr id="197" name="Group 7"/>
          <p:cNvGrpSpPr/>
          <p:nvPr/>
        </p:nvGrpSpPr>
        <p:grpSpPr>
          <a:xfrm rot="0">
            <a:off x="7198360" y="3662680"/>
            <a:ext cx="941070" cy="140970"/>
            <a:chOff x="7351200" y="3917880"/>
            <a:chExt cx="1254600" cy="188280"/>
          </a:xfrm>
        </p:grpSpPr>
        <p:sp>
          <p:nvSpPr>
            <p:cNvPr id="198" name="Line 8"/>
            <p:cNvSpPr/>
            <p:nvPr/>
          </p:nvSpPr>
          <p:spPr>
            <a:xfrm flipV="true">
              <a:off x="7351200" y="3917880"/>
              <a:ext cx="1251360" cy="4320"/>
            </a:xfrm>
            <a:prstGeom prst="line">
              <a:avLst/>
            </a:prstGeom>
            <a:ln w="190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99" name="Line 9"/>
            <p:cNvSpPr/>
            <p:nvPr/>
          </p:nvSpPr>
          <p:spPr>
            <a:xfrm flipV="true">
              <a:off x="7354440" y="4101840"/>
              <a:ext cx="1251360" cy="4320"/>
            </a:xfrm>
            <a:prstGeom prst="line">
              <a:avLst/>
            </a:prstGeom>
            <a:ln w="190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11" name="Text Box 10"/>
          <p:cNvSpPr txBox="true"/>
          <p:nvPr/>
        </p:nvSpPr>
        <p:spPr>
          <a:xfrm>
            <a:off x="3553460" y="5514340"/>
            <a:ext cx="2292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>
                <a:solidFill>
                  <a:srgbClr val="2F528F"/>
                </a:solidFill>
              </a:rPr>
              <a:t>Local Network</a:t>
            </a:r>
            <a:endParaRPr lang="en-US" altLang="en-US">
              <a:solidFill>
                <a:srgbClr val="2F528F"/>
              </a:solidFill>
            </a:endParaRPr>
          </a:p>
        </p:txBody>
      </p:sp>
      <p:sp>
        <p:nvSpPr>
          <p:cNvPr id="9" name="TextShape 10"/>
          <p:cNvSpPr txBox="true"/>
          <p:nvPr/>
        </p:nvSpPr>
        <p:spPr>
          <a:xfrm rot="16215600">
            <a:off x="7097395" y="3620135"/>
            <a:ext cx="1146810" cy="227965"/>
          </a:xfrm>
          <a:prstGeom prst="rect">
            <a:avLst/>
          </a:prstGeom>
          <a:solidFill>
            <a:srgbClr val="FFFFFF"/>
          </a:solidFill>
          <a:ln w="28575" cmpd="sng">
            <a:noFill/>
            <a:prstDash val="solid"/>
          </a:ln>
        </p:spPr>
        <p:txBody>
          <a:bodyPr lIns="90000" tIns="45000" rIns="90000" bIns="45000" anchor="ctr" anchorCtr="false">
            <a:noAutofit/>
          </a:bodyPr>
          <a:p>
            <a:pPr algn="ctr"/>
            <a:r>
              <a:rPr lang="en-US" altLang="en-US" sz="1400" spc="-1">
                <a:latin typeface="Arial" panose="020B0604020202020204"/>
                <a:sym typeface="+mn-ea"/>
              </a:rPr>
              <a:t>IP based</a:t>
            </a:r>
            <a:endParaRPr lang="en-US" altLang="en-US" sz="1400" b="0" strike="noStrike" spc="-1">
              <a:latin typeface="Arial" panose="020B0604020202020204"/>
            </a:endParaRPr>
          </a:p>
        </p:txBody>
      </p:sp>
      <p:grpSp>
        <p:nvGrpSpPr>
          <p:cNvPr id="3" name="Group 7"/>
          <p:cNvGrpSpPr/>
          <p:nvPr/>
        </p:nvGrpSpPr>
        <p:grpSpPr>
          <a:xfrm rot="0">
            <a:off x="9476740" y="3659505"/>
            <a:ext cx="941070" cy="140970"/>
            <a:chOff x="7351200" y="3917880"/>
            <a:chExt cx="1254600" cy="188280"/>
          </a:xfrm>
        </p:grpSpPr>
        <p:sp>
          <p:nvSpPr>
            <p:cNvPr id="7" name="Line 8"/>
            <p:cNvSpPr/>
            <p:nvPr/>
          </p:nvSpPr>
          <p:spPr>
            <a:xfrm flipV="true">
              <a:off x="7351200" y="3917880"/>
              <a:ext cx="1251360" cy="4320"/>
            </a:xfrm>
            <a:prstGeom prst="line">
              <a:avLst/>
            </a:prstGeom>
            <a:ln w="190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" name="Line 9"/>
            <p:cNvSpPr/>
            <p:nvPr/>
          </p:nvSpPr>
          <p:spPr>
            <a:xfrm flipV="true">
              <a:off x="7354440" y="4101840"/>
              <a:ext cx="1251360" cy="4320"/>
            </a:xfrm>
            <a:prstGeom prst="line">
              <a:avLst/>
            </a:prstGeom>
            <a:ln w="190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16" name="Title 15"/>
          <p:cNvSpPr/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en-US">
                <a:solidFill>
                  <a:srgbClr val="005A9C"/>
                </a:solidFill>
                <a:sym typeface="+mn-ea"/>
              </a:rPr>
              <a:t>What is IoT, in this talk?</a:t>
            </a:r>
            <a:endParaRPr lang="en-US" altLang="en-US">
              <a:solidFill>
                <a:srgbClr val="005A9C"/>
              </a:solidFill>
              <a:sym typeface="+mn-ea"/>
            </a:endParaRPr>
          </a:p>
        </p:txBody>
      </p:sp>
      <p:sp>
        <p:nvSpPr>
          <p:cNvPr id="18" name="Title 1"/>
          <p:cNvSpPr>
            <a:spLocks noGrp="true"/>
          </p:cNvSpPr>
          <p:nvPr/>
        </p:nvSpPr>
        <p:spPr>
          <a:xfrm>
            <a:off x="965200" y="492125"/>
            <a:ext cx="10515600" cy="9321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en-US"/>
          </a:p>
        </p:txBody>
      </p:sp>
      <p:sp>
        <p:nvSpPr>
          <p:cNvPr id="19" name="Text Box 18"/>
          <p:cNvSpPr txBox="true"/>
          <p:nvPr/>
        </p:nvSpPr>
        <p:spPr>
          <a:xfrm>
            <a:off x="8191500" y="4672965"/>
            <a:ext cx="358140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Examples from:</a:t>
            </a: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787878"/>
                </a:solidFill>
              </a:rPr>
              <a:t>Oracle</a:t>
            </a:r>
            <a:endParaRPr lang="en-US" altLang="en-US" sz="1600">
              <a:solidFill>
                <a:srgbClr val="78787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787878"/>
                </a:solidFill>
              </a:rPr>
              <a:t>Microsoft Azure</a:t>
            </a:r>
            <a:endParaRPr lang="en-US" altLang="en-US" sz="1600">
              <a:solidFill>
                <a:srgbClr val="78787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787878"/>
                </a:solidFill>
              </a:rPr>
              <a:t>Amazon AWS</a:t>
            </a:r>
            <a:endParaRPr lang="en-US" altLang="en-US" sz="1600">
              <a:solidFill>
                <a:srgbClr val="787878"/>
              </a:solidFill>
            </a:endParaRPr>
          </a:p>
        </p:txBody>
      </p:sp>
      <p:sp>
        <p:nvSpPr>
          <p:cNvPr id="2" name="TextShape 10"/>
          <p:cNvSpPr txBox="true"/>
          <p:nvPr/>
        </p:nvSpPr>
        <p:spPr>
          <a:xfrm>
            <a:off x="5381625" y="4052570"/>
            <a:ext cx="1146810" cy="227965"/>
          </a:xfrm>
          <a:prstGeom prst="rect">
            <a:avLst/>
          </a:prstGeom>
          <a:noFill/>
          <a:ln w="28575" cmpd="sng">
            <a:noFill/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5000" rIns="90000" bIns="45000" anchor="ctr" anchorCtr="false">
            <a:noAutofit/>
          </a:bodyPr>
          <a:p>
            <a:pPr algn="ctr"/>
            <a:r>
              <a:rPr lang="en-US" altLang="en-US" sz="1200" spc="-1">
                <a:latin typeface="Arial" panose="020B0604020202020204"/>
                <a:sym typeface="+mn-ea"/>
              </a:rPr>
              <a:t>IP Router</a:t>
            </a:r>
            <a:endParaRPr lang="en-US" altLang="en-US" sz="1200" b="0" strike="noStrike" spc="-1">
              <a:latin typeface="Arial" panose="020B0604020202020204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86094 -0.000462963 " pathEditMode="relative" rAng="0" ptsTypes="">
                                      <p:cBhvr>
                                        <p:cTn id="6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true"/>
      <p:bldP spid="9" grpId="1" animBg="true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932180"/>
          </a:xfrm>
        </p:spPr>
        <p:txBody>
          <a:bodyPr/>
          <a:p>
            <a:r>
              <a:rPr lang="en-US" altLang="en-US">
                <a:solidFill>
                  <a:srgbClr val="005A9C"/>
                </a:solidFill>
              </a:rPr>
              <a:t>What is IoT, in this talk?</a:t>
            </a:r>
            <a:endParaRPr lang="en-US" altLang="en-US">
              <a:solidFill>
                <a:srgbClr val="005A9C"/>
              </a:solidFill>
            </a:endParaRPr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055BDE2E-7167-1944-9FEE-E44668D91CB6}" type="slidenum">
              <a:rPr lang="en-US" smtClean="0"/>
            </a:fld>
            <a:endParaRPr lang="en-US"/>
          </a:p>
        </p:txBody>
      </p:sp>
      <p:sp>
        <p:nvSpPr>
          <p:cNvPr id="6" name="Date Placeholder 5"/>
          <p:cNvSpPr>
            <a:spLocks noGrp="true"/>
          </p:cNvSpPr>
          <p:nvPr>
            <p:ph type="dt" sz="half" idx="10"/>
          </p:nvPr>
        </p:nvSpPr>
        <p:spPr/>
        <p:txBody>
          <a:bodyPr/>
          <a:p>
            <a:fld id="{B929AB1E-7FD9-0A40-B7C0-508CCACB3E9A}" type="datetime1">
              <a:rPr lang="en-CA" smtClean="0"/>
            </a:fld>
            <a:endParaRPr lang="en-US"/>
          </a:p>
        </p:txBody>
      </p:sp>
      <p:pic>
        <p:nvPicPr>
          <p:cNvPr id="191" name="Picture 190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8073390" y="3086735"/>
            <a:ext cx="1405890" cy="1280795"/>
          </a:xfrm>
          <a:prstGeom prst="rect">
            <a:avLst/>
          </a:prstGeom>
          <a:ln>
            <a:noFill/>
          </a:ln>
        </p:spPr>
      </p:pic>
      <p:pic>
        <p:nvPicPr>
          <p:cNvPr id="192" name="Picture 191"/>
          <p:cNvPicPr/>
          <p:nvPr/>
        </p:nvPicPr>
        <p:blipFill>
          <a:blip r:embed="rId2"/>
          <a:stretch>
            <a:fillRect/>
          </a:stretch>
        </p:blipFill>
        <p:spPr>
          <a:xfrm>
            <a:off x="4799965" y="2606675"/>
            <a:ext cx="2592705" cy="1438275"/>
          </a:xfrm>
          <a:prstGeom prst="rect">
            <a:avLst/>
          </a:prstGeom>
          <a:ln>
            <a:noFill/>
          </a:ln>
        </p:spPr>
      </p:pic>
      <p:grpSp>
        <p:nvGrpSpPr>
          <p:cNvPr id="197" name="Group 7"/>
          <p:cNvGrpSpPr/>
          <p:nvPr/>
        </p:nvGrpSpPr>
        <p:grpSpPr>
          <a:xfrm rot="0">
            <a:off x="7198360" y="3655060"/>
            <a:ext cx="941070" cy="140970"/>
            <a:chOff x="7351200" y="3917880"/>
            <a:chExt cx="1254600" cy="188280"/>
          </a:xfrm>
        </p:grpSpPr>
        <p:sp>
          <p:nvSpPr>
            <p:cNvPr id="198" name="Line 8"/>
            <p:cNvSpPr/>
            <p:nvPr/>
          </p:nvSpPr>
          <p:spPr>
            <a:xfrm flipV="true">
              <a:off x="7351200" y="3917880"/>
              <a:ext cx="1251360" cy="4320"/>
            </a:xfrm>
            <a:prstGeom prst="line">
              <a:avLst/>
            </a:prstGeom>
            <a:ln w="190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99" name="Line 9"/>
            <p:cNvSpPr/>
            <p:nvPr/>
          </p:nvSpPr>
          <p:spPr>
            <a:xfrm flipV="true">
              <a:off x="7354440" y="4101840"/>
              <a:ext cx="1251360" cy="4320"/>
            </a:xfrm>
            <a:prstGeom prst="line">
              <a:avLst/>
            </a:prstGeom>
            <a:ln w="190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pic>
        <p:nvPicPr>
          <p:cNvPr id="200" name="Picture 199"/>
          <p:cNvPicPr/>
          <p:nvPr/>
        </p:nvPicPr>
        <p:blipFill>
          <a:blip r:embed="rId3"/>
          <a:stretch>
            <a:fillRect/>
          </a:stretch>
        </p:blipFill>
        <p:spPr>
          <a:xfrm>
            <a:off x="6619875" y="3796665"/>
            <a:ext cx="581025" cy="581025"/>
          </a:xfrm>
          <a:prstGeom prst="rect">
            <a:avLst/>
          </a:prstGeom>
          <a:ln>
            <a:noFill/>
          </a:ln>
        </p:spPr>
      </p:pic>
      <p:grpSp>
        <p:nvGrpSpPr>
          <p:cNvPr id="12" name="Group 11"/>
          <p:cNvGrpSpPr/>
          <p:nvPr/>
        </p:nvGrpSpPr>
        <p:grpSpPr>
          <a:xfrm>
            <a:off x="2513965" y="2005965"/>
            <a:ext cx="2618740" cy="3277870"/>
            <a:chOff x="3959" y="3159"/>
            <a:chExt cx="4124" cy="5162"/>
          </a:xfrm>
        </p:grpSpPr>
        <p:grpSp>
          <p:nvGrpSpPr>
            <p:cNvPr id="7" name="Group 6"/>
            <p:cNvGrpSpPr/>
            <p:nvPr/>
          </p:nvGrpSpPr>
          <p:grpSpPr>
            <a:xfrm>
              <a:off x="3959" y="3159"/>
              <a:ext cx="4124" cy="5162"/>
              <a:chOff x="3959" y="3159"/>
              <a:chExt cx="4124" cy="5162"/>
            </a:xfrm>
          </p:grpSpPr>
          <p:sp>
            <p:nvSpPr>
              <p:cNvPr id="194" name="Line 4"/>
              <p:cNvSpPr/>
              <p:nvPr/>
            </p:nvSpPr>
            <p:spPr>
              <a:xfrm>
                <a:off x="5445" y="5310"/>
                <a:ext cx="2438" cy="452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grpSp>
            <p:nvGrpSpPr>
              <p:cNvPr id="3" name="Group 2"/>
              <p:cNvGrpSpPr/>
              <p:nvPr/>
            </p:nvGrpSpPr>
            <p:grpSpPr>
              <a:xfrm>
                <a:off x="3959" y="3159"/>
                <a:ext cx="4125" cy="5163"/>
                <a:chOff x="3959" y="3159"/>
                <a:chExt cx="4125" cy="5163"/>
              </a:xfrm>
            </p:grpSpPr>
            <p:pic>
              <p:nvPicPr>
                <p:cNvPr id="187" name="Picture 186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479" y="4416"/>
                  <a:ext cx="1117" cy="1518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188" name="Picture 187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959" y="6279"/>
                  <a:ext cx="1755" cy="135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189" name="Picture 188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95" y="3159"/>
                  <a:ext cx="1380" cy="126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190" name="Picture 189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74" y="7348"/>
                  <a:ext cx="1104" cy="975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193" name="Line 3"/>
                <p:cNvSpPr/>
                <p:nvPr/>
              </p:nvSpPr>
              <p:spPr>
                <a:xfrm>
                  <a:off x="6972" y="4260"/>
                  <a:ext cx="1020" cy="115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  <a:headEnd type="triangle" w="med" len="med"/>
                  <a:tailEnd type="triangle" w="med" len="med"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</p:sp>
            <p:sp>
              <p:nvSpPr>
                <p:cNvPr id="195" name="Line 5"/>
                <p:cNvSpPr/>
                <p:nvPr/>
              </p:nvSpPr>
              <p:spPr>
                <a:xfrm flipV="true">
                  <a:off x="5501" y="5946"/>
                  <a:ext cx="2376" cy="1116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  <a:headEnd type="triangle" w="med" len="med"/>
                  <a:tailEnd type="triangle" w="med" len="med"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</p:sp>
            <p:sp>
              <p:nvSpPr>
                <p:cNvPr id="196" name="Line 6"/>
                <p:cNvSpPr/>
                <p:nvPr/>
              </p:nvSpPr>
              <p:spPr>
                <a:xfrm flipV="true">
                  <a:off x="6990" y="6334"/>
                  <a:ext cx="1094" cy="1049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  <a:round/>
                  <a:headEnd type="triangle" w="med" len="med"/>
                  <a:tailEnd type="triangle" w="med" len="med"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</p:sp>
          </p:grpSp>
        </p:grpSp>
        <p:sp>
          <p:nvSpPr>
            <p:cNvPr id="8" name="TextShape 10"/>
            <p:cNvSpPr txBox="true"/>
            <p:nvPr/>
          </p:nvSpPr>
          <p:spPr>
            <a:xfrm rot="16215600">
              <a:off x="6271" y="5679"/>
              <a:ext cx="1806" cy="359"/>
            </a:xfrm>
            <a:prstGeom prst="rect">
              <a:avLst/>
            </a:prstGeom>
            <a:solidFill>
              <a:srgbClr val="FFFFFF"/>
            </a:solidFill>
            <a:ln w="28575" cmpd="sng">
              <a:solidFill>
                <a:schemeClr val="accent2"/>
              </a:solidFill>
              <a:prstDash val="solid"/>
            </a:ln>
          </p:spPr>
          <p:txBody>
            <a:bodyPr lIns="90000" tIns="45000" rIns="90000" bIns="45000" anchor="ctr" anchorCtr="false">
              <a:noAutofit/>
            </a:bodyPr>
            <a:p>
              <a:pPr algn="ctr"/>
              <a:r>
                <a:rPr lang="en-US" altLang="en-US" sz="1400" b="0" strike="noStrike" spc="-1">
                  <a:latin typeface="Arial" panose="020B0604020202020204"/>
                </a:rPr>
                <a:t>IP based</a:t>
              </a:r>
              <a:endParaRPr lang="en-US" altLang="en-US" sz="1400" b="0" strike="noStrike" spc="-1">
                <a:latin typeface="Arial" panose="020B0604020202020204"/>
              </a:endParaRPr>
            </a:p>
          </p:txBody>
        </p:sp>
      </p:grpSp>
      <p:sp>
        <p:nvSpPr>
          <p:cNvPr id="9" name="TextShape 10"/>
          <p:cNvSpPr txBox="true"/>
          <p:nvPr/>
        </p:nvSpPr>
        <p:spPr>
          <a:xfrm rot="16215600">
            <a:off x="7097395" y="3612515"/>
            <a:ext cx="1146810" cy="227965"/>
          </a:xfrm>
          <a:prstGeom prst="rect">
            <a:avLst/>
          </a:prstGeom>
          <a:solidFill>
            <a:srgbClr val="FFFFFF"/>
          </a:solidFill>
          <a:ln w="28575" cmpd="sng">
            <a:noFill/>
            <a:prstDash val="solid"/>
          </a:ln>
        </p:spPr>
        <p:txBody>
          <a:bodyPr lIns="90000" tIns="45000" rIns="90000" bIns="45000" anchor="ctr" anchorCtr="false">
            <a:noAutofit/>
          </a:bodyPr>
          <a:p>
            <a:pPr algn="ctr"/>
            <a:r>
              <a:rPr lang="en-US" altLang="en-US" sz="1400" b="0" strike="noStrike" spc="-1">
                <a:latin typeface="Arial" panose="020B0604020202020204"/>
              </a:rPr>
              <a:t>IP based</a:t>
            </a:r>
            <a:endParaRPr lang="en-US" altLang="en-US" sz="1400" b="0" strike="noStrike" spc="-1">
              <a:latin typeface="Arial" panose="020B0604020202020204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200" y="1695450"/>
            <a:ext cx="6633845" cy="3742055"/>
          </a:xfrm>
          <a:prstGeom prst="rect">
            <a:avLst/>
          </a:prstGeom>
          <a:noFill/>
          <a:ln w="50800">
            <a:solidFill>
              <a:srgbClr val="2F52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true"/>
          <p:nvPr/>
        </p:nvSpPr>
        <p:spPr>
          <a:xfrm>
            <a:off x="3553460" y="5506720"/>
            <a:ext cx="2292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>
                <a:solidFill>
                  <a:srgbClr val="2F528F"/>
                </a:solidFill>
              </a:rPr>
              <a:t>Local Network</a:t>
            </a:r>
            <a:endParaRPr lang="en-US" altLang="en-US">
              <a:solidFill>
                <a:srgbClr val="2F528F"/>
              </a:solidFill>
            </a:endParaRPr>
          </a:p>
        </p:txBody>
      </p:sp>
      <p:sp>
        <p:nvSpPr>
          <p:cNvPr id="14" name="Cube 13"/>
          <p:cNvSpPr/>
          <p:nvPr/>
        </p:nvSpPr>
        <p:spPr>
          <a:xfrm flipH="true">
            <a:off x="3457575" y="3333750"/>
            <a:ext cx="1005205" cy="895350"/>
          </a:xfrm>
          <a:prstGeom prst="cube">
            <a:avLst>
              <a:gd name="adj" fmla="val 25000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Line 3"/>
          <p:cNvSpPr/>
          <p:nvPr/>
        </p:nvSpPr>
        <p:spPr>
          <a:xfrm rot="18660000">
            <a:off x="4565015" y="3552825"/>
            <a:ext cx="370205" cy="410845"/>
          </a:xfrm>
          <a:prstGeom prst="line">
            <a:avLst/>
          </a:prstGeom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6" name="Text Box 15"/>
          <p:cNvSpPr txBox="true"/>
          <p:nvPr/>
        </p:nvSpPr>
        <p:spPr>
          <a:xfrm>
            <a:off x="3714750" y="3658870"/>
            <a:ext cx="758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200" b="1">
                <a:solidFill>
                  <a:srgbClr val="2F528F"/>
                </a:solidFill>
              </a:rPr>
              <a:t>My Gateway</a:t>
            </a:r>
            <a:endParaRPr lang="en-US" altLang="en-US" sz="1200" b="1">
              <a:solidFill>
                <a:srgbClr val="2F528F"/>
              </a:solidFill>
            </a:endParaRPr>
          </a:p>
        </p:txBody>
      </p:sp>
      <p:sp>
        <p:nvSpPr>
          <p:cNvPr id="19" name="Text Box 18"/>
          <p:cNvSpPr txBox="true"/>
          <p:nvPr/>
        </p:nvSpPr>
        <p:spPr>
          <a:xfrm>
            <a:off x="8191500" y="4672965"/>
            <a:ext cx="3581400" cy="1876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Examples from:</a:t>
            </a: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787878"/>
                </a:solidFill>
              </a:rPr>
              <a:t>Mozilla WebThing</a:t>
            </a:r>
            <a:endParaRPr lang="en-US" altLang="en-US" sz="1600">
              <a:solidFill>
                <a:srgbClr val="78787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787878"/>
                </a:solidFill>
              </a:rPr>
              <a:t>SmartThings</a:t>
            </a:r>
            <a:endParaRPr lang="en-US" altLang="en-US" sz="1600">
              <a:solidFill>
                <a:srgbClr val="78787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787878"/>
                </a:solidFill>
              </a:rPr>
              <a:t>OpenHAB</a:t>
            </a:r>
            <a:endParaRPr lang="en-US" altLang="en-US" sz="1600">
              <a:solidFill>
                <a:srgbClr val="78787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787878"/>
                </a:solidFill>
              </a:rPr>
              <a:t>HomeAssistant</a:t>
            </a:r>
            <a:endParaRPr lang="en-US" altLang="en-US" sz="1600">
              <a:solidFill>
                <a:srgbClr val="78787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787878"/>
                </a:solidFill>
              </a:rPr>
              <a:t>Thingworx</a:t>
            </a: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/>
          </a:p>
        </p:txBody>
      </p:sp>
      <p:sp>
        <p:nvSpPr>
          <p:cNvPr id="17" name="TextShape 10"/>
          <p:cNvSpPr txBox="true"/>
          <p:nvPr/>
        </p:nvSpPr>
        <p:spPr>
          <a:xfrm>
            <a:off x="5381625" y="4052570"/>
            <a:ext cx="1146810" cy="227965"/>
          </a:xfrm>
          <a:prstGeom prst="rect">
            <a:avLst/>
          </a:prstGeom>
          <a:noFill/>
          <a:ln w="28575" cmpd="sng">
            <a:noFill/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5000" rIns="90000" bIns="45000" anchor="ctr" anchorCtr="false">
            <a:noAutofit/>
          </a:bodyPr>
          <a:p>
            <a:pPr algn="ctr"/>
            <a:r>
              <a:rPr lang="en-US" altLang="en-US" sz="1200" spc="-1">
                <a:latin typeface="Arial" panose="020B0604020202020204"/>
                <a:sym typeface="+mn-ea"/>
              </a:rPr>
              <a:t>IP Router</a:t>
            </a:r>
            <a:endParaRPr lang="en-US" altLang="en-US" sz="1200" b="0" strike="noStrike" spc="-1">
              <a:latin typeface="Arial" panose="020B0604020202020204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8594 -0.000740741 " pathEditMode="relative" rAng="0" ptsTypes="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true"/>
      <p:bldP spid="10" grpId="1" animBg="true"/>
      <p:bldP spid="14" grpId="0" bldLvl="0" animBg="true"/>
      <p:bldP spid="19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en-US">
                <a:solidFill>
                  <a:srgbClr val="005A9C"/>
                </a:solidFill>
                <a:sym typeface="+mn-ea"/>
              </a:rPr>
              <a:t>To summarize </a:t>
            </a:r>
            <a:endParaRPr lang="en-US" altLang="en-US">
              <a:solidFill>
                <a:srgbClr val="005A9C"/>
              </a:solidFill>
              <a:sym typeface="+mn-ea"/>
            </a:endParaRPr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fontAlgn="auto">
              <a:spcAft>
                <a:spcPts val="600"/>
              </a:spcAft>
            </a:pPr>
            <a:r>
              <a:rPr lang="en-US" altLang="en-US"/>
              <a:t>The communication to the </a:t>
            </a:r>
            <a:r>
              <a:rPr lang="en-US" altLang="en-US" i="1"/>
              <a:t>public </a:t>
            </a:r>
            <a:r>
              <a:rPr lang="en-US" altLang="en-US"/>
              <a:t>Internet happens always via IP level protocols such as:</a:t>
            </a:r>
            <a:endParaRPr lang="en-US" altLang="en-US"/>
          </a:p>
          <a:p>
            <a:pPr lvl="1">
              <a:buFont typeface="Arial" panose="020B0604020202020204" pitchFamily="34" charset="0"/>
              <a:buChar char="–"/>
            </a:pPr>
            <a:r>
              <a:rPr lang="en-US" altLang="en-US" sz="2000">
                <a:solidFill>
                  <a:srgbClr val="787878"/>
                </a:solidFill>
              </a:rPr>
              <a:t>HTTP</a:t>
            </a:r>
            <a:endParaRPr lang="en-US" altLang="en-US" sz="2000">
              <a:solidFill>
                <a:srgbClr val="787878"/>
              </a:solidFill>
            </a:endParaRPr>
          </a:p>
          <a:p>
            <a:pPr lvl="1">
              <a:buFont typeface="Arial" panose="020B0604020202020204" pitchFamily="34" charset="0"/>
              <a:buChar char="–"/>
            </a:pPr>
            <a:r>
              <a:rPr lang="en-US" altLang="en-US" sz="2000">
                <a:solidFill>
                  <a:srgbClr val="787878"/>
                </a:solidFill>
              </a:rPr>
              <a:t>MQTT</a:t>
            </a:r>
            <a:endParaRPr lang="en-US" altLang="en-US" sz="2000">
              <a:solidFill>
                <a:srgbClr val="787878"/>
              </a:solidFill>
            </a:endParaRPr>
          </a:p>
          <a:p>
            <a:pPr lvl="1" fontAlgn="auto">
              <a:spcAft>
                <a:spcPts val="1200"/>
              </a:spcAft>
              <a:buFont typeface="Arial" panose="020B0604020202020204" pitchFamily="34" charset="0"/>
              <a:buChar char="–"/>
            </a:pPr>
            <a:r>
              <a:rPr lang="en-US" altLang="en-US" sz="2000">
                <a:solidFill>
                  <a:srgbClr val="787878"/>
                </a:solidFill>
              </a:rPr>
              <a:t>WebSockets, etc.</a:t>
            </a:r>
            <a:endParaRPr lang="en-US" altLang="en-US"/>
          </a:p>
          <a:p>
            <a:pPr fontAlgn="auto">
              <a:spcAft>
                <a:spcPts val="600"/>
              </a:spcAft>
            </a:pPr>
            <a:r>
              <a:rPr lang="en-US" altLang="en-US"/>
              <a:t>The communication in the local network happens via many different non-IP and IP level protocols such as:</a:t>
            </a:r>
            <a:endParaRPr lang="en-US" altLang="en-US"/>
          </a:p>
          <a:p>
            <a:pPr lvl="1">
              <a:buFont typeface="Arial" panose="020B0604020202020204" pitchFamily="34" charset="0"/>
              <a:buChar char="–"/>
            </a:pPr>
            <a:r>
              <a:rPr lang="en-US" altLang="en-US" sz="2000">
                <a:solidFill>
                  <a:srgbClr val="787878"/>
                </a:solidFill>
              </a:rPr>
              <a:t>HTTP, MQTT, </a:t>
            </a:r>
            <a:r>
              <a:rPr lang="en-US" altLang="en-US" sz="2000">
                <a:solidFill>
                  <a:srgbClr val="787878"/>
                </a:solidFill>
                <a:sym typeface="+mn-ea"/>
              </a:rPr>
              <a:t>CoAP,</a:t>
            </a:r>
            <a:r>
              <a:rPr lang="en-US" altLang="en-US" sz="2000">
                <a:solidFill>
                  <a:srgbClr val="787878"/>
                </a:solidFill>
              </a:rPr>
              <a:t> WebSockets</a:t>
            </a:r>
            <a:endParaRPr lang="en-US" altLang="en-US" sz="2000">
              <a:solidFill>
                <a:srgbClr val="787878"/>
              </a:solidFill>
            </a:endParaRPr>
          </a:p>
          <a:p>
            <a:pPr lvl="1">
              <a:buFont typeface="Arial" panose="020B0604020202020204" pitchFamily="34" charset="0"/>
              <a:buChar char="–"/>
            </a:pPr>
            <a:r>
              <a:rPr lang="en-US" altLang="en-US" sz="2000">
                <a:solidFill>
                  <a:srgbClr val="787878"/>
                </a:solidFill>
              </a:rPr>
              <a:t>Industrial protocols: OPC-UA, Modbus TCP, BacNet</a:t>
            </a:r>
            <a:endParaRPr lang="en-US" altLang="en-US" sz="2000">
              <a:solidFill>
                <a:srgbClr val="787878"/>
              </a:solidFill>
            </a:endParaRPr>
          </a:p>
          <a:p>
            <a:pPr lvl="1" fontAlgn="auto">
              <a:spcAft>
                <a:spcPts val="1200"/>
              </a:spcAft>
              <a:buFont typeface="Arial" panose="020B0604020202020204" pitchFamily="34" charset="0"/>
              <a:buChar char="–"/>
            </a:pPr>
            <a:r>
              <a:rPr lang="en-US" altLang="en-US" sz="2000">
                <a:solidFill>
                  <a:srgbClr val="787878"/>
                </a:solidFill>
              </a:rPr>
              <a:t>Non-IP protocols: Bluetooth, Zigbee, LoRaWAN</a:t>
            </a:r>
            <a:endParaRPr lang="en-US" altLang="en-US"/>
          </a:p>
          <a:p>
            <a:pPr lvl="0"/>
            <a:r>
              <a:rPr lang="en-US" altLang="en-US"/>
              <a:t>Additional silos due to different verticals also exist</a:t>
            </a:r>
            <a:endParaRPr lang="en-US" altLang="en-US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055BDE2E-7167-1944-9FEE-E44668D91CB6}" type="slidenum">
              <a:rPr lang="en-US" smtClean="0"/>
            </a:fld>
            <a:endParaRPr lang="en-US"/>
          </a:p>
        </p:txBody>
      </p:sp>
      <p:sp>
        <p:nvSpPr>
          <p:cNvPr id="6" name="Date Placeholder 5"/>
          <p:cNvSpPr>
            <a:spLocks noGrp="true"/>
          </p:cNvSpPr>
          <p:nvPr>
            <p:ph type="dt" sz="half" idx="10"/>
          </p:nvPr>
        </p:nvSpPr>
        <p:spPr/>
        <p:txBody>
          <a:bodyPr/>
          <a:p>
            <a:fld id="{B929AB1E-7FD9-0A40-B7C0-508CCACB3E9A}" type="datetime1">
              <a:rPr lang="en-CA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Our Goal: Support Mashups</a:t>
            </a:r>
            <a:endParaRPr lang="en-US" altLang="en-US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055BDE2E-7167-1944-9FEE-E44668D91CB6}" type="slidenum">
              <a:rPr lang="en-US" smtClean="0"/>
            </a:fld>
            <a:endParaRPr lang="en-US"/>
          </a:p>
        </p:txBody>
      </p:sp>
      <p:sp>
        <p:nvSpPr>
          <p:cNvPr id="6" name="Date Placeholder 5"/>
          <p:cNvSpPr>
            <a:spLocks noGrp="true"/>
          </p:cNvSpPr>
          <p:nvPr>
            <p:ph type="dt" sz="half" idx="10"/>
          </p:nvPr>
        </p:nvSpPr>
        <p:spPr/>
        <p:txBody>
          <a:bodyPr/>
          <a:p>
            <a:fld id="{B929AB1E-7FD9-0A40-B7C0-508CCACB3E9A}" type="datetime1">
              <a:rPr lang="en-CA" smtClean="0"/>
            </a:fld>
            <a:endParaRPr lang="en-US"/>
          </a:p>
        </p:txBody>
      </p:sp>
      <p:pic>
        <p:nvPicPr>
          <p:cNvPr id="224" name="Content Placeholder 7_1"/>
          <p:cNvPicPr>
            <a:picLocks noChangeAspect="true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922905" y="1047115"/>
            <a:ext cx="6346190" cy="5374005"/>
          </a:xfrm>
          <a:prstGeom prst="rect">
            <a:avLst/>
          </a:prstGeom>
          <a:ln w="9360">
            <a:noFill/>
          </a:ln>
        </p:spPr>
      </p:pic>
      <p:pic>
        <p:nvPicPr>
          <p:cNvPr id="8" name="Picture 7"/>
          <p:cNvPicPr>
            <a:picLocks noChangeAspect="true"/>
          </p:cNvPicPr>
          <p:nvPr/>
        </p:nvPicPr>
        <p:blipFill>
          <a:blip r:embed="rId2"/>
          <a:srcRect r="8219"/>
          <a:stretch>
            <a:fillRect/>
          </a:stretch>
        </p:blipFill>
        <p:spPr>
          <a:xfrm>
            <a:off x="7299960" y="445770"/>
            <a:ext cx="510540" cy="525780"/>
          </a:xfrm>
          <a:prstGeom prst="rect">
            <a:avLst/>
          </a:prstGeom>
        </p:spPr>
      </p:pic>
      <p:sp>
        <p:nvSpPr>
          <p:cNvPr id="9" name="Text Box 8"/>
          <p:cNvSpPr txBox="true"/>
          <p:nvPr/>
        </p:nvSpPr>
        <p:spPr>
          <a:xfrm>
            <a:off x="9532620" y="3473450"/>
            <a:ext cx="24231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/>
              <a:t>but in the IoT!</a:t>
            </a:r>
            <a:endParaRPr lang="en-US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olidFill>
                  <a:srgbClr val="005A9C"/>
                </a:solidFill>
              </a:rPr>
              <a:t>Web of Things to help! - Initial Ideas</a:t>
            </a:r>
            <a:endParaRPr lang="en-US" altLang="en-US">
              <a:solidFill>
                <a:srgbClr val="005A9C"/>
              </a:solidFill>
            </a:endParaRPr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055BDE2E-7167-1944-9FEE-E44668D91CB6}" type="slidenum">
              <a:rPr lang="en-US" smtClean="0"/>
            </a:fld>
            <a:endParaRPr lang="en-US"/>
          </a:p>
        </p:txBody>
      </p:sp>
      <p:sp>
        <p:nvSpPr>
          <p:cNvPr id="6" name="Date Placeholder 5"/>
          <p:cNvSpPr>
            <a:spLocks noGrp="true"/>
          </p:cNvSpPr>
          <p:nvPr>
            <p:ph type="dt" sz="half" idx="10"/>
          </p:nvPr>
        </p:nvSpPr>
        <p:spPr/>
        <p:txBody>
          <a:bodyPr/>
          <a:p>
            <a:fld id="{B929AB1E-7FD9-0A40-B7C0-508CCACB3E9A}" type="datetime1">
              <a:rPr lang="en-CA" smtClean="0"/>
            </a:fld>
            <a:endParaRPr lang="en-US"/>
          </a:p>
        </p:txBody>
      </p:sp>
      <p:pic>
        <p:nvPicPr>
          <p:cNvPr id="8" name="Picture 7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891665"/>
            <a:ext cx="6859905" cy="3733800"/>
          </a:xfrm>
          <a:prstGeom prst="rect">
            <a:avLst/>
          </a:prstGeom>
          <a:ln>
            <a:noFill/>
          </a:ln>
        </p:spPr>
      </p:pic>
      <p:sp>
        <p:nvSpPr>
          <p:cNvPr id="9" name="Text Box 8"/>
          <p:cNvSpPr txBox="true"/>
          <p:nvPr/>
        </p:nvSpPr>
        <p:spPr>
          <a:xfrm>
            <a:off x="7985125" y="1743075"/>
            <a:ext cx="387858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2800" b="1"/>
              <a:t>Was </a:t>
            </a:r>
            <a:r>
              <a:rPr lang="en-US" altLang="en-US" sz="2800"/>
              <a:t>a proposal on how to build REST APIs for IoT devices</a:t>
            </a:r>
            <a:endParaRPr lang="en-US" altLang="en-US" sz="2800"/>
          </a:p>
        </p:txBody>
      </p:sp>
      <p:pic>
        <p:nvPicPr>
          <p:cNvPr id="10" name="Picture 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7305"/>
            <a:ext cx="1262380" cy="1610360"/>
          </a:xfrm>
          <a:prstGeom prst="rect">
            <a:avLst/>
          </a:prstGeom>
          <a:ln>
            <a:noFill/>
          </a:ln>
        </p:spPr>
      </p:pic>
      <p:grpSp>
        <p:nvGrpSpPr>
          <p:cNvPr id="14" name="Group 13"/>
          <p:cNvGrpSpPr/>
          <p:nvPr/>
        </p:nvGrpSpPr>
        <p:grpSpPr>
          <a:xfrm>
            <a:off x="8153400" y="3126740"/>
            <a:ext cx="3469640" cy="1780540"/>
            <a:chOff x="12840" y="4924"/>
            <a:chExt cx="5464" cy="2804"/>
          </a:xfrm>
        </p:grpSpPr>
        <p:sp>
          <p:nvSpPr>
            <p:cNvPr id="11" name="Down Arrow 10"/>
            <p:cNvSpPr/>
            <p:nvPr/>
          </p:nvSpPr>
          <p:spPr>
            <a:xfrm>
              <a:off x="15000" y="4924"/>
              <a:ext cx="1258" cy="2804"/>
            </a:xfrm>
            <a:prstGeom prst="downArrow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pic>
          <p:nvPicPr>
            <p:cNvPr id="233" name="Picture 232"/>
            <p:cNvPicPr>
              <a:picLocks noChangeAspect="true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40" y="5441"/>
              <a:ext cx="2470" cy="125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Picture 11"/>
            <p:cNvPicPr>
              <a:picLocks noChangeAspect="true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76" y="5441"/>
              <a:ext cx="2229" cy="1383"/>
            </a:xfrm>
            <a:prstGeom prst="rect">
              <a:avLst/>
            </a:prstGeom>
          </p:spPr>
        </p:pic>
      </p:grpSp>
      <p:sp>
        <p:nvSpPr>
          <p:cNvPr id="13" name="Text Box 12"/>
          <p:cNvSpPr txBox="true"/>
          <p:nvPr/>
        </p:nvSpPr>
        <p:spPr>
          <a:xfrm>
            <a:off x="7841615" y="4907280"/>
            <a:ext cx="41656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2800" b="1"/>
              <a:t>Is </a:t>
            </a:r>
            <a:r>
              <a:rPr lang="en-US" altLang="en-US" sz="2800"/>
              <a:t>about describing </a:t>
            </a:r>
            <a:r>
              <a:rPr lang="en-US" altLang="en-US" sz="2800" i="1"/>
              <a:t>any </a:t>
            </a:r>
            <a:r>
              <a:rPr lang="en-US" altLang="en-US" sz="2800"/>
              <a:t>kind of API for IoT devices</a:t>
            </a:r>
            <a:endParaRPr lang="en-US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olidFill>
                  <a:srgbClr val="005A9C"/>
                </a:solidFill>
              </a:rPr>
              <a:t>Standardization via Thing Descriptions!</a:t>
            </a:r>
            <a:endParaRPr lang="en-US" altLang="en-US">
              <a:solidFill>
                <a:srgbClr val="005A9C"/>
              </a:solidFill>
            </a:endParaRPr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W3C Web of Things (WoT) WG/IG</a:t>
            </a:r>
            <a:endParaRPr 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055BDE2E-7167-1944-9FEE-E44668D91CB6}" type="slidenum">
              <a:rPr lang="en-US" smtClean="0"/>
            </a:fld>
            <a:endParaRPr lang="en-US"/>
          </a:p>
        </p:txBody>
      </p:sp>
      <p:sp>
        <p:nvSpPr>
          <p:cNvPr id="6" name="Date Placeholder 5"/>
          <p:cNvSpPr>
            <a:spLocks noGrp="true"/>
          </p:cNvSpPr>
          <p:nvPr>
            <p:ph type="dt" sz="half" idx="10"/>
          </p:nvPr>
        </p:nvSpPr>
        <p:spPr/>
        <p:txBody>
          <a:bodyPr/>
          <a:p>
            <a:fld id="{B929AB1E-7FD9-0A40-B7C0-508CCACB3E9A}" type="datetime1">
              <a:rPr lang="en-CA" smtClean="0"/>
            </a:fld>
            <a:endParaRPr lang="en-US"/>
          </a:p>
        </p:txBody>
      </p:sp>
      <p:pic>
        <p:nvPicPr>
          <p:cNvPr id="9" name="Content Placeholder 8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775825" y="455295"/>
            <a:ext cx="655320" cy="556260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true"/>
          </p:cNvSpPr>
          <p:nvPr/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pic>
        <p:nvPicPr>
          <p:cNvPr id="290" name="Picture 28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4645" y="2571115"/>
            <a:ext cx="1337310" cy="1715770"/>
          </a:xfrm>
          <a:prstGeom prst="rect">
            <a:avLst/>
          </a:prstGeom>
          <a:ln>
            <a:noFill/>
          </a:ln>
        </p:spPr>
      </p:pic>
      <p:sp>
        <p:nvSpPr>
          <p:cNvPr id="3" name="Content Placeholder 2"/>
          <p:cNvSpPr>
            <a:spLocks noGrp="true"/>
          </p:cNvSpPr>
          <p:nvPr/>
        </p:nvSpPr>
        <p:spPr>
          <a:xfrm>
            <a:off x="965200" y="1425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7" name="Content Placeholder 2"/>
          <p:cNvSpPr>
            <a:spLocks noGrp="true"/>
          </p:cNvSpPr>
          <p:nvPr/>
        </p:nvSpPr>
        <p:spPr>
          <a:xfrm>
            <a:off x="1092200" y="1551940"/>
            <a:ext cx="8957310" cy="4550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fontAlgn="auto">
              <a:spcAft>
                <a:spcPts val="600"/>
              </a:spcAft>
              <a:buAutoNum type="arabicPeriod"/>
            </a:pPr>
            <a:r>
              <a:rPr lang="en-US" altLang="en-US"/>
              <a:t>Abstract description of network </a:t>
            </a:r>
            <a:r>
              <a:rPr lang="" altLang="en-US"/>
              <a:t>APIs</a:t>
            </a:r>
            <a:r>
              <a:rPr lang="en-US" altLang="en-US"/>
              <a:t> of IoT devices</a:t>
            </a:r>
            <a:endParaRPr lang="en-US" altLang="en-US"/>
          </a:p>
          <a:p>
            <a:pPr lvl="1">
              <a:buFont typeface="Arial" panose="020B0604020202020204" pitchFamily="34" charset="0"/>
              <a:buChar char="–"/>
            </a:pPr>
            <a:r>
              <a:rPr lang="en-US" altLang="en-US">
                <a:solidFill>
                  <a:srgbClr val="787878"/>
                </a:solidFill>
              </a:rPr>
              <a:t>Property</a:t>
            </a:r>
            <a:endParaRPr lang="en-US" altLang="en-US">
              <a:solidFill>
                <a:srgbClr val="787878"/>
              </a:solidFill>
            </a:endParaRPr>
          </a:p>
          <a:p>
            <a:pPr lvl="1">
              <a:buFont typeface="Arial" panose="020B0604020202020204" pitchFamily="34" charset="0"/>
              <a:buChar char="–"/>
            </a:pPr>
            <a:r>
              <a:rPr lang="en-US" altLang="en-US">
                <a:solidFill>
                  <a:srgbClr val="787878"/>
                </a:solidFill>
              </a:rPr>
              <a:t>Action</a:t>
            </a:r>
            <a:endParaRPr lang="en-US" altLang="en-US">
              <a:solidFill>
                <a:srgbClr val="787878"/>
              </a:solidFill>
            </a:endParaRPr>
          </a:p>
          <a:p>
            <a:pPr lvl="1" fontAlgn="auto">
              <a:spcAft>
                <a:spcPts val="1200"/>
              </a:spcAft>
              <a:buFont typeface="Arial" panose="020B0604020202020204" pitchFamily="34" charset="0"/>
              <a:buChar char="–"/>
            </a:pPr>
            <a:r>
              <a:rPr lang="en-US" altLang="en-US">
                <a:solidFill>
                  <a:srgbClr val="787878"/>
                </a:solidFill>
              </a:rPr>
              <a:t>Event</a:t>
            </a:r>
            <a:endParaRPr lang="en-US" altLang="en-US">
              <a:solidFill>
                <a:srgbClr val="787878"/>
              </a:solidFill>
            </a:endParaRPr>
          </a:p>
          <a:p>
            <a:pPr marL="514350" lvl="0" indent="-514350" fontAlgn="auto"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en-US" altLang="en-US"/>
              <a:t>Semantic annotation of capabilities by other vocabularies </a:t>
            </a:r>
            <a:r>
              <a:rPr lang="en-US" altLang="en-US">
                <a:sym typeface="+mn-ea"/>
              </a:rPr>
              <a:t>over the Web: schema.org, SSN, ...</a:t>
            </a:r>
            <a:endParaRPr lang="en-US" altLang="en-US">
              <a:sym typeface="+mn-ea"/>
            </a:endParaRPr>
          </a:p>
          <a:p>
            <a:pPr marL="514350" lvl="0" indent="-514350">
              <a:buAutoNum type="arabicPeriod"/>
            </a:pPr>
            <a:r>
              <a:rPr lang="en-US" altLang="en-US" sz="2800">
                <a:sym typeface="+mn-ea"/>
              </a:rPr>
              <a:t>Concrete protocol description of individual devices</a:t>
            </a:r>
            <a:endParaRPr lang="en-US" altLang="en-US" sz="280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9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6578</Words>
  <Application>WPS Presentation</Application>
  <PresentationFormat>ワイド画面</PresentationFormat>
  <Paragraphs>472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15</vt:i4>
      </vt:variant>
      <vt:variant>
        <vt:lpstr>幻灯片标题</vt:lpstr>
      </vt:variant>
      <vt:variant>
        <vt:i4>28</vt:i4>
      </vt:variant>
    </vt:vector>
  </HeadingPairs>
  <TitlesOfParts>
    <vt:vector size="54" baseType="lpstr">
      <vt:lpstr>Arial</vt:lpstr>
      <vt:lpstr>SimSun</vt:lpstr>
      <vt:lpstr>Wingdings</vt:lpstr>
      <vt:lpstr>Arial</vt:lpstr>
      <vt:lpstr>Consolas</vt:lpstr>
      <vt:lpstr>Calibri</vt:lpstr>
      <vt:lpstr>微软雅黑</vt:lpstr>
      <vt:lpstr>Arial Unicode MS</vt:lpstr>
      <vt:lpstr>Noto Sans CJK SC</vt:lpstr>
      <vt:lpstr>Standard Symbols PS</vt:lpstr>
      <vt:lpstr>Times New Roman</vt:lpstr>
      <vt:lpstr>Office Theme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9_Office Theme</vt:lpstr>
      <vt:lpstr>11_Office Theme</vt:lpstr>
      <vt:lpstr>10_Office Theme</vt:lpstr>
      <vt:lpstr>12_Office Theme</vt:lpstr>
      <vt:lpstr>13_Office Theme</vt:lpstr>
      <vt:lpstr>19_Office Theme</vt:lpstr>
      <vt:lpstr>W3C Web of Things Thing Description for API Description of IoT Devices</vt:lpstr>
      <vt:lpstr>What is IoT, in this talk?</vt:lpstr>
      <vt:lpstr>What is IoT, in this talk? An example</vt:lpstr>
      <vt:lpstr>What is IoT, in this talk?</vt:lpstr>
      <vt:lpstr>What is IoT, in this talk?</vt:lpstr>
      <vt:lpstr>To summarize </vt:lpstr>
      <vt:lpstr>Our Goal: Support Mashups</vt:lpstr>
      <vt:lpstr>Web of Things to help! - Initial Ideas</vt:lpstr>
      <vt:lpstr>Standardization via Thing Descriptions!</vt:lpstr>
      <vt:lpstr>Example TD: Thing Level</vt:lpstr>
      <vt:lpstr>Example TD: Interaction Level</vt:lpstr>
      <vt:lpstr>Example TD: Protocol Bindings</vt:lpstr>
      <vt:lpstr>Specification</vt:lpstr>
      <vt:lpstr>TD Playground</vt:lpstr>
      <vt:lpstr>Related to</vt:lpstr>
      <vt:lpstr>What can you do with TDs: Scripting</vt:lpstr>
      <vt:lpstr>What can you do with TDs: UI Generation</vt:lpstr>
      <vt:lpstr>What can you do with TDs: UI Generation</vt:lpstr>
      <vt:lpstr>What can you do with TDs: Orchestration</vt:lpstr>
      <vt:lpstr>What can you do with TDs</vt:lpstr>
      <vt:lpstr>Mashups in WoT</vt:lpstr>
      <vt:lpstr>Mashups in WoT</vt:lpstr>
      <vt:lpstr>PowerPoint 演示文稿</vt:lpstr>
      <vt:lpstr>More for WoT Developers!</vt:lpstr>
      <vt:lpstr>Going further with the WoT Standardization</vt:lpstr>
      <vt:lpstr>How to join</vt:lpstr>
      <vt:lpstr>Summary</vt:lpstr>
      <vt:lpstr>Contact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eko</cp:lastModifiedBy>
  <cp:revision>89</cp:revision>
  <dcterms:created xsi:type="dcterms:W3CDTF">2020-09-09T18:57:31Z</dcterms:created>
  <dcterms:modified xsi:type="dcterms:W3CDTF">2020-09-09T18:57:31Z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1033-11.1.0.9615</vt:lpwstr>
  </property>
</Properties>
</file>